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72" r:id="rId3"/>
    <p:sldId id="295" r:id="rId4"/>
    <p:sldId id="296" r:id="rId5"/>
    <p:sldId id="273" r:id="rId6"/>
    <p:sldId id="275" r:id="rId7"/>
    <p:sldId id="276" r:id="rId8"/>
    <p:sldId id="274" r:id="rId9"/>
    <p:sldId id="290" r:id="rId10"/>
    <p:sldId id="297" r:id="rId11"/>
    <p:sldId id="289" r:id="rId12"/>
    <p:sldId id="278" r:id="rId13"/>
    <p:sldId id="279" r:id="rId14"/>
    <p:sldId id="298" r:id="rId15"/>
    <p:sldId id="277" r:id="rId16"/>
    <p:sldId id="286" r:id="rId17"/>
    <p:sldId id="281" r:id="rId18"/>
    <p:sldId id="287" r:id="rId19"/>
    <p:sldId id="282" r:id="rId20"/>
    <p:sldId id="283" r:id="rId21"/>
    <p:sldId id="284" r:id="rId22"/>
    <p:sldId id="291" r:id="rId23"/>
    <p:sldId id="292" r:id="rId24"/>
    <p:sldId id="293" r:id="rId25"/>
    <p:sldId id="294" r:id="rId26"/>
    <p:sldId id="28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A78E8-9836-4364-AE44-02C611EBB55A}" type="datetimeFigureOut">
              <a:rPr lang="en-US" smtClean="0"/>
              <a:t>10/6/2020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9163A-36DF-42A7-8D18-D5545DD1B768}" type="slidenum">
              <a:rPr lang="en-US" smtClean="0"/>
              <a:t>‹#›</a:t>
            </a:fld>
            <a:endParaRPr lang="en-US" dirty="0"/>
          </a:p>
        </p:txBody>
      </p:sp>
    </p:spTree>
    <p:extLst>
      <p:ext uri="{BB962C8B-B14F-4D97-AF65-F5344CB8AC3E}">
        <p14:creationId xmlns:p14="http://schemas.microsoft.com/office/powerpoint/2010/main" val="173858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10</a:t>
            </a:fld>
            <a:endParaRPr lang="en-US" dirty="0"/>
          </a:p>
        </p:txBody>
      </p:sp>
    </p:spTree>
    <p:extLst>
      <p:ext uri="{BB962C8B-B14F-4D97-AF65-F5344CB8AC3E}">
        <p14:creationId xmlns:p14="http://schemas.microsoft.com/office/powerpoint/2010/main" val="207630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11</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12</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13</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14</a:t>
            </a:fld>
            <a:endParaRPr lang="en-US" dirty="0"/>
          </a:p>
        </p:txBody>
      </p:sp>
    </p:spTree>
    <p:extLst>
      <p:ext uri="{BB962C8B-B14F-4D97-AF65-F5344CB8AC3E}">
        <p14:creationId xmlns:p14="http://schemas.microsoft.com/office/powerpoint/2010/main" val="2613214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15</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16</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17</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18</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19</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2</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20</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21</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22</a:t>
            </a:fld>
            <a:endParaRPr lang="en-US" dirty="0"/>
          </a:p>
        </p:txBody>
      </p:sp>
    </p:spTree>
    <p:extLst>
      <p:ext uri="{BB962C8B-B14F-4D97-AF65-F5344CB8AC3E}">
        <p14:creationId xmlns:p14="http://schemas.microsoft.com/office/powerpoint/2010/main" val="1088693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23</a:t>
            </a:fld>
            <a:endParaRPr lang="en-US" dirty="0"/>
          </a:p>
        </p:txBody>
      </p:sp>
    </p:spTree>
    <p:extLst>
      <p:ext uri="{BB962C8B-B14F-4D97-AF65-F5344CB8AC3E}">
        <p14:creationId xmlns:p14="http://schemas.microsoft.com/office/powerpoint/2010/main" val="70884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24</a:t>
            </a:fld>
            <a:endParaRPr lang="en-US" dirty="0"/>
          </a:p>
        </p:txBody>
      </p:sp>
    </p:spTree>
    <p:extLst>
      <p:ext uri="{BB962C8B-B14F-4D97-AF65-F5344CB8AC3E}">
        <p14:creationId xmlns:p14="http://schemas.microsoft.com/office/powerpoint/2010/main" val="2717406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25</a:t>
            </a:fld>
            <a:endParaRPr lang="en-US" dirty="0"/>
          </a:p>
        </p:txBody>
      </p:sp>
    </p:spTree>
    <p:extLst>
      <p:ext uri="{BB962C8B-B14F-4D97-AF65-F5344CB8AC3E}">
        <p14:creationId xmlns:p14="http://schemas.microsoft.com/office/powerpoint/2010/main" val="2892795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26</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3</a:t>
            </a:fld>
            <a:endParaRPr lang="en-US" dirty="0"/>
          </a:p>
        </p:txBody>
      </p:sp>
    </p:spTree>
    <p:extLst>
      <p:ext uri="{BB962C8B-B14F-4D97-AF65-F5344CB8AC3E}">
        <p14:creationId xmlns:p14="http://schemas.microsoft.com/office/powerpoint/2010/main" val="146167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4</a:t>
            </a:fld>
            <a:endParaRPr lang="en-US" dirty="0"/>
          </a:p>
        </p:txBody>
      </p:sp>
    </p:spTree>
    <p:extLst>
      <p:ext uri="{BB962C8B-B14F-4D97-AF65-F5344CB8AC3E}">
        <p14:creationId xmlns:p14="http://schemas.microsoft.com/office/powerpoint/2010/main" val="3040708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5</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6</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7</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8</a:t>
            </a:fld>
            <a:endParaRPr lang="en-US" dirty="0"/>
          </a:p>
        </p:txBody>
      </p:sp>
    </p:spTree>
    <p:extLst>
      <p:ext uri="{BB962C8B-B14F-4D97-AF65-F5344CB8AC3E}">
        <p14:creationId xmlns:p14="http://schemas.microsoft.com/office/powerpoint/2010/main" val="4180318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163A-36DF-42A7-8D18-D5545DD1B768}" type="slidenum">
              <a:rPr lang="en-US" smtClean="0"/>
              <a:t>9</a:t>
            </a:fld>
            <a:endParaRPr lang="en-US" dirty="0"/>
          </a:p>
        </p:txBody>
      </p:sp>
    </p:spTree>
    <p:extLst>
      <p:ext uri="{BB962C8B-B14F-4D97-AF65-F5344CB8AC3E}">
        <p14:creationId xmlns:p14="http://schemas.microsoft.com/office/powerpoint/2010/main" val="418031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133267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1413183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408205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1690319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27636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3326350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437525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327625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339661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403276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91BBD3-F44F-477A-873A-1C9AEF75F4C0}" type="datetimeFigureOut">
              <a:rPr lang="en-US" smtClean="0"/>
              <a:t>10/6/2020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A0ACCD-22FB-4F97-B0AA-E4383F2870E4}" type="slidenum">
              <a:rPr lang="en-US" smtClean="0"/>
              <a:t>‹#›</a:t>
            </a:fld>
            <a:endParaRPr lang="en-US" dirty="0"/>
          </a:p>
        </p:txBody>
      </p:sp>
    </p:spTree>
    <p:extLst>
      <p:ext uri="{BB962C8B-B14F-4D97-AF65-F5344CB8AC3E}">
        <p14:creationId xmlns:p14="http://schemas.microsoft.com/office/powerpoint/2010/main" val="1273446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0"/>
            <a:lum/>
            <a:extLst>
              <a:ext uri="{BEBA8EAE-BF5A-486C-A8C5-ECC9F3942E4B}">
                <a14:imgProps xmlns:a14="http://schemas.microsoft.com/office/drawing/2010/main">
                  <a14:imgLayer r:embed="rId14">
                    <a14:imgEffect>
                      <a14:saturation sat="400000"/>
                    </a14:imgEffect>
                    <a14:imgEffect>
                      <a14:brightnessContrast bright="-28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1BBD3-F44F-477A-873A-1C9AEF75F4C0}" type="datetimeFigureOut">
              <a:rPr lang="en-US" smtClean="0"/>
              <a:t>10/6/2020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0ACCD-22FB-4F97-B0AA-E4383F2870E4}" type="slidenum">
              <a:rPr lang="en-US" smtClean="0"/>
              <a:t>‹#›</a:t>
            </a:fld>
            <a:endParaRPr lang="en-US" dirty="0"/>
          </a:p>
        </p:txBody>
      </p:sp>
    </p:spTree>
    <p:extLst>
      <p:ext uri="{BB962C8B-B14F-4D97-AF65-F5344CB8AC3E}">
        <p14:creationId xmlns:p14="http://schemas.microsoft.com/office/powerpoint/2010/main" val="2988979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jpe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l="-6000" r="-6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D6B94D7-5226-41E3-80A2-6A9298BA6581}"/>
              </a:ext>
            </a:extLst>
          </p:cNvPr>
          <p:cNvSpPr/>
          <p:nvPr/>
        </p:nvSpPr>
        <p:spPr>
          <a:xfrm>
            <a:off x="0" y="2971799"/>
            <a:ext cx="9144000" cy="850603"/>
          </a:xfrm>
          <a:prstGeom prst="rect">
            <a:avLst/>
          </a:prstGeom>
          <a:solidFill>
            <a:schemeClr val="tx1">
              <a:alpha val="1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812" y="904577"/>
            <a:ext cx="6684886" cy="1470025"/>
          </a:xfrm>
          <a:effectLst>
            <a:glow rad="190500">
              <a:schemeClr val="tx1">
                <a:alpha val="25000"/>
              </a:schemeClr>
            </a:glow>
          </a:effectLst>
        </p:spPr>
        <p:txBody>
          <a:bodyPr>
            <a:normAutofit fontScale="90000"/>
          </a:bodyPr>
          <a:lstStyle/>
          <a:p>
            <a:pPr algn="l"/>
            <a:r>
              <a:rPr lang="en-US" sz="6600" b="1" dirty="0">
                <a:ln w="3175">
                  <a:solidFill>
                    <a:schemeClr val="tx1"/>
                  </a:solidFill>
                </a:ln>
                <a:solidFill>
                  <a:schemeClr val="bg1"/>
                </a:solidFill>
                <a:effectLst>
                  <a:glow rad="114300">
                    <a:schemeClr val="tx1">
                      <a:alpha val="67000"/>
                    </a:schemeClr>
                  </a:glow>
                </a:effectLst>
                <a:latin typeface="Franklin Gothic Medium Cond" panose="020B0606030402020204" pitchFamily="34" charset="0"/>
                <a:ea typeface="Roboto" pitchFamily="2" charset="0"/>
              </a:rPr>
              <a:t>Franchise Introduction</a:t>
            </a:r>
          </a:p>
        </p:txBody>
      </p:sp>
      <p:sp>
        <p:nvSpPr>
          <p:cNvPr id="3" name="Subtitle 2"/>
          <p:cNvSpPr>
            <a:spLocks noGrp="1"/>
          </p:cNvSpPr>
          <p:nvPr>
            <p:ph type="subTitle" idx="1"/>
          </p:nvPr>
        </p:nvSpPr>
        <p:spPr>
          <a:xfrm>
            <a:off x="104223" y="2374602"/>
            <a:ext cx="4077506" cy="1447800"/>
          </a:xfrm>
          <a:effectLst>
            <a:glow rad="12700">
              <a:schemeClr val="tx1">
                <a:alpha val="40000"/>
              </a:schemeClr>
            </a:glow>
          </a:effectLst>
        </p:spPr>
        <p:txBody>
          <a:bodyPr>
            <a:normAutofit/>
          </a:bodyPr>
          <a:lstStyle/>
          <a:p>
            <a:pPr algn="l"/>
            <a:r>
              <a:rPr lang="en-US" b="1" u="sng" dirty="0">
                <a:solidFill>
                  <a:srgbClr val="C00000"/>
                </a:solidFill>
                <a:effectLst>
                  <a:outerShdw blurRad="38100" dist="38100" dir="2700000" algn="tl">
                    <a:srgbClr val="000000">
                      <a:alpha val="43137"/>
                    </a:srgbClr>
                  </a:outerShdw>
                </a:effectLst>
                <a:latin typeface="Roboto" pitchFamily="2" charset="0"/>
                <a:ea typeface="Roboto" pitchFamily="2" charset="0"/>
              </a:rPr>
              <a:t>Geoff Batchelder</a:t>
            </a:r>
          </a:p>
          <a:p>
            <a:pPr algn="l"/>
            <a:r>
              <a:rPr lang="en-US" sz="2400" dirty="0">
                <a:solidFill>
                  <a:schemeClr val="bg1"/>
                </a:solidFill>
                <a:effectLst>
                  <a:outerShdw blurRad="38100" dist="38100" dir="2700000" algn="tl">
                    <a:srgbClr val="000000">
                      <a:alpha val="43137"/>
                    </a:srgbClr>
                  </a:outerShdw>
                </a:effectLst>
                <a:latin typeface="Roboto" pitchFamily="2" charset="0"/>
                <a:ea typeface="Roboto" pitchFamily="2" charset="0"/>
              </a:rPr>
              <a:t>+1 (877) 222-3722</a:t>
            </a:r>
          </a:p>
          <a:p>
            <a:pPr algn="l"/>
            <a:r>
              <a:rPr lang="en-US" sz="2000" b="1" dirty="0">
                <a:solidFill>
                  <a:schemeClr val="bg1"/>
                </a:solidFill>
                <a:effectLst>
                  <a:outerShdw blurRad="38100" dist="38100" dir="2700000" algn="tl">
                    <a:srgbClr val="000000">
                      <a:alpha val="43137"/>
                    </a:srgbClr>
                  </a:outerShdw>
                </a:effectLst>
                <a:latin typeface="Roboto" pitchFamily="2" charset="0"/>
                <a:ea typeface="Roboto" pitchFamily="2" charset="0"/>
              </a:rPr>
              <a:t>geoffb@flyinglocksmiths.com</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328" y="-42627"/>
            <a:ext cx="3224104" cy="2302929"/>
          </a:xfrm>
          <a:prstGeom prst="rect">
            <a:avLst/>
          </a:prstGeom>
          <a:effectLst>
            <a:glow rad="25400">
              <a:schemeClr val="tx1">
                <a:lumMod val="50000"/>
                <a:lumOff val="50000"/>
                <a:alpha val="40000"/>
              </a:schemeClr>
            </a:glow>
          </a:effectLst>
        </p:spPr>
      </p:pic>
      <p:sp>
        <p:nvSpPr>
          <p:cNvPr id="11" name="Subtitle 2"/>
          <p:cNvSpPr txBox="1">
            <a:spLocks/>
          </p:cNvSpPr>
          <p:nvPr/>
        </p:nvSpPr>
        <p:spPr>
          <a:xfrm>
            <a:off x="4962271" y="2374602"/>
            <a:ext cx="4077506" cy="144780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3500" b="1" u="sng" dirty="0">
                <a:solidFill>
                  <a:srgbClr val="C00000"/>
                </a:solidFill>
                <a:effectLst>
                  <a:outerShdw blurRad="38100" dist="38100" dir="2700000" algn="tl">
                    <a:srgbClr val="000000">
                      <a:alpha val="43137"/>
                    </a:srgbClr>
                  </a:outerShdw>
                </a:effectLst>
                <a:latin typeface="Roboto" pitchFamily="2" charset="0"/>
                <a:ea typeface="Roboto" pitchFamily="2" charset="0"/>
              </a:rPr>
              <a:t>Dennis Mulgannon</a:t>
            </a:r>
          </a:p>
          <a:p>
            <a:pPr algn="r"/>
            <a:r>
              <a:rPr lang="en-US" sz="2600" dirty="0">
                <a:solidFill>
                  <a:schemeClr val="bg1"/>
                </a:solidFill>
                <a:effectLst>
                  <a:outerShdw blurRad="38100" dist="38100" dir="2700000" algn="tl">
                    <a:srgbClr val="000000">
                      <a:alpha val="43137"/>
                    </a:srgbClr>
                  </a:outerShdw>
                </a:effectLst>
                <a:latin typeface="Roboto" pitchFamily="2" charset="0"/>
                <a:ea typeface="Roboto" pitchFamily="2" charset="0"/>
              </a:rPr>
              <a:t>+1 (408) 318-5606</a:t>
            </a:r>
          </a:p>
          <a:p>
            <a:pPr algn="r"/>
            <a:r>
              <a:rPr lang="en-US" sz="2200" b="1" dirty="0">
                <a:solidFill>
                  <a:schemeClr val="bg1"/>
                </a:solidFill>
                <a:effectLst>
                  <a:glow rad="12700">
                    <a:schemeClr val="tx1">
                      <a:alpha val="40000"/>
                    </a:schemeClr>
                  </a:glow>
                  <a:outerShdw blurRad="38100" dist="38100" dir="2700000" algn="tl">
                    <a:srgbClr val="000000">
                      <a:alpha val="43137"/>
                    </a:srgbClr>
                  </a:outerShdw>
                </a:effectLst>
                <a:latin typeface="Roboto" pitchFamily="2" charset="0"/>
                <a:ea typeface="Roboto" pitchFamily="2" charset="0"/>
              </a:rPr>
              <a:t>dennism@flyinglocksmiths.com</a:t>
            </a:r>
          </a:p>
        </p:txBody>
      </p:sp>
      <p:sp>
        <p:nvSpPr>
          <p:cNvPr id="6" name="TextBox 5"/>
          <p:cNvSpPr txBox="1"/>
          <p:nvPr/>
        </p:nvSpPr>
        <p:spPr>
          <a:xfrm>
            <a:off x="2899531" y="6400800"/>
            <a:ext cx="6152438" cy="369332"/>
          </a:xfrm>
          <a:prstGeom prst="rect">
            <a:avLst/>
          </a:prstGeom>
          <a:noFill/>
        </p:spPr>
        <p:txBody>
          <a:bodyPr wrap="square" rtlCol="0">
            <a:spAutoFit/>
          </a:bodyPr>
          <a:lstStyle/>
          <a:p>
            <a:pPr algn="r"/>
            <a:r>
              <a:rPr lang="en-US" b="1"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7" name="TextBox 6">
            <a:extLst>
              <a:ext uri="{FF2B5EF4-FFF2-40B4-BE49-F238E27FC236}">
                <a16:creationId xmlns:a16="http://schemas.microsoft.com/office/drawing/2014/main" id="{353DD187-A08E-4D4C-A5B1-CDA79045C731}"/>
              </a:ext>
            </a:extLst>
          </p:cNvPr>
          <p:cNvSpPr txBox="1"/>
          <p:nvPr/>
        </p:nvSpPr>
        <p:spPr>
          <a:xfrm>
            <a:off x="65812" y="377836"/>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cxnSp>
        <p:nvCxnSpPr>
          <p:cNvPr id="20" name="Straight Connector 19">
            <a:extLst>
              <a:ext uri="{FF2B5EF4-FFF2-40B4-BE49-F238E27FC236}">
                <a16:creationId xmlns:a16="http://schemas.microsoft.com/office/drawing/2014/main" id="{D8AFACF0-F658-4784-BF4B-BDE3C301F89B}"/>
              </a:ext>
            </a:extLst>
          </p:cNvPr>
          <p:cNvCxnSpPr/>
          <p:nvPr/>
        </p:nvCxnSpPr>
        <p:spPr>
          <a:xfrm>
            <a:off x="152400" y="1143000"/>
            <a:ext cx="4572000" cy="0"/>
          </a:xfrm>
          <a:prstGeom prst="line">
            <a:avLst/>
          </a:prstGeom>
          <a:ln w="57150">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863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ADABA5B8-82A4-44F9-8FDF-3BDC03BAE503}"/>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6" name="TextBox 15">
            <a:extLst>
              <a:ext uri="{FF2B5EF4-FFF2-40B4-BE49-F238E27FC236}">
                <a16:creationId xmlns:a16="http://schemas.microsoft.com/office/drawing/2014/main" id="{9A4DC716-2A67-4DBC-91DC-FA6A2B14556C}"/>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7" name="Rectangle 16">
            <a:extLst>
              <a:ext uri="{FF2B5EF4-FFF2-40B4-BE49-F238E27FC236}">
                <a16:creationId xmlns:a16="http://schemas.microsoft.com/office/drawing/2014/main" id="{D3F7FBD9-1091-4EB1-A3E1-55785FBB7958}"/>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81B2A1F-8F02-44CC-82AA-E279E995F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9" name="TextBox 18">
            <a:extLst>
              <a:ext uri="{FF2B5EF4-FFF2-40B4-BE49-F238E27FC236}">
                <a16:creationId xmlns:a16="http://schemas.microsoft.com/office/drawing/2014/main" id="{CCE96BBD-4FEB-4AB9-A3BC-1FE6F014F27F}"/>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2" name="Picture 1">
            <a:extLst>
              <a:ext uri="{FF2B5EF4-FFF2-40B4-BE49-F238E27FC236}">
                <a16:creationId xmlns:a16="http://schemas.microsoft.com/office/drawing/2014/main" id="{45FEBB61-2BFB-4710-A1D7-47DDEC77E8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7419" y="3787203"/>
            <a:ext cx="3297659" cy="2187662"/>
          </a:xfrm>
          <a:prstGeom prst="rect">
            <a:avLst/>
          </a:prstGeom>
        </p:spPr>
      </p:pic>
      <p:pic>
        <p:nvPicPr>
          <p:cNvPr id="6" name="Picture 5">
            <a:extLst>
              <a:ext uri="{FF2B5EF4-FFF2-40B4-BE49-F238E27FC236}">
                <a16:creationId xmlns:a16="http://schemas.microsoft.com/office/drawing/2014/main" id="{AA9D78BD-B628-4046-BCD8-CBD5D6D7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13" y="1507346"/>
            <a:ext cx="2552618" cy="3410298"/>
          </a:xfrm>
          <a:prstGeom prst="rect">
            <a:avLst/>
          </a:prstGeom>
        </p:spPr>
      </p:pic>
      <p:cxnSp>
        <p:nvCxnSpPr>
          <p:cNvPr id="8" name="Straight Connector 7">
            <a:extLst>
              <a:ext uri="{FF2B5EF4-FFF2-40B4-BE49-F238E27FC236}">
                <a16:creationId xmlns:a16="http://schemas.microsoft.com/office/drawing/2014/main" id="{ED9A0EAA-B8AB-493F-922D-AA1A7D6CB5E0}"/>
              </a:ext>
            </a:extLst>
          </p:cNvPr>
          <p:cNvCxnSpPr>
            <a:cxnSpLocks/>
          </p:cNvCxnSpPr>
          <p:nvPr/>
        </p:nvCxnSpPr>
        <p:spPr>
          <a:xfrm>
            <a:off x="3776736" y="1239261"/>
            <a:ext cx="0" cy="49979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101CAF4-2D59-4DD5-AADC-551B80C2DBDE}"/>
              </a:ext>
            </a:extLst>
          </p:cNvPr>
          <p:cNvCxnSpPr>
            <a:cxnSpLocks/>
          </p:cNvCxnSpPr>
          <p:nvPr/>
        </p:nvCxnSpPr>
        <p:spPr>
          <a:xfrm flipV="1">
            <a:off x="3776736" y="3746381"/>
            <a:ext cx="3843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503700-1AD5-4EE5-A316-D5CA445E4824}"/>
              </a:ext>
            </a:extLst>
          </p:cNvPr>
          <p:cNvCxnSpPr>
            <a:cxnSpLocks/>
          </p:cNvCxnSpPr>
          <p:nvPr/>
        </p:nvCxnSpPr>
        <p:spPr>
          <a:xfrm>
            <a:off x="1066800" y="4917644"/>
            <a:ext cx="27221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5392F19-AC7D-4E49-A2AA-889A37514D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852" y="1527296"/>
            <a:ext cx="3297658" cy="2187662"/>
          </a:xfrm>
          <a:prstGeom prst="rect">
            <a:avLst/>
          </a:prstGeom>
        </p:spPr>
      </p:pic>
    </p:spTree>
    <p:extLst>
      <p:ext uri="{BB962C8B-B14F-4D97-AF65-F5344CB8AC3E}">
        <p14:creationId xmlns:p14="http://schemas.microsoft.com/office/powerpoint/2010/main" val="1487542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a:extLst>
              <a:ext uri="{FF2B5EF4-FFF2-40B4-BE49-F238E27FC236}">
                <a16:creationId xmlns:a16="http://schemas.microsoft.com/office/drawing/2014/main" id="{297A13CD-F467-45A2-9D21-8E5140B0A354}"/>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5" name="TextBox 14">
            <a:extLst>
              <a:ext uri="{FF2B5EF4-FFF2-40B4-BE49-F238E27FC236}">
                <a16:creationId xmlns:a16="http://schemas.microsoft.com/office/drawing/2014/main" id="{A3195F13-8047-4FA8-BACC-F156FB21C771}"/>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6" name="Rectangle 15">
            <a:extLst>
              <a:ext uri="{FF2B5EF4-FFF2-40B4-BE49-F238E27FC236}">
                <a16:creationId xmlns:a16="http://schemas.microsoft.com/office/drawing/2014/main" id="{78F1802E-E2E1-4067-B14F-442E1550D2FA}"/>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DE15A11-B842-42B6-A2C1-2B1648857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045EC9CB-90C5-47B5-9218-2BE8568C3D9E}"/>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19" name="Picture 18">
            <a:extLst>
              <a:ext uri="{FF2B5EF4-FFF2-40B4-BE49-F238E27FC236}">
                <a16:creationId xmlns:a16="http://schemas.microsoft.com/office/drawing/2014/main" id="{81360ECB-9354-43BA-AB03-A97EF783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10449" y="2244711"/>
            <a:ext cx="3655608" cy="2741706"/>
          </a:xfrm>
          <a:prstGeom prst="rect">
            <a:avLst/>
          </a:prstGeom>
        </p:spPr>
      </p:pic>
      <p:pic>
        <p:nvPicPr>
          <p:cNvPr id="24" name="Picture 23">
            <a:extLst>
              <a:ext uri="{FF2B5EF4-FFF2-40B4-BE49-F238E27FC236}">
                <a16:creationId xmlns:a16="http://schemas.microsoft.com/office/drawing/2014/main" id="{12D8D15F-FB94-410E-81EB-10E55A76353F}"/>
              </a:ext>
            </a:extLst>
          </p:cNvPr>
          <p:cNvPicPr>
            <a:picLocks noChangeAspect="1"/>
          </p:cNvPicPr>
          <p:nvPr/>
        </p:nvPicPr>
        <p:blipFill rotWithShape="1">
          <a:blip r:embed="rId5"/>
          <a:srcRect l="4445" t="24367" b="10145"/>
          <a:stretch/>
        </p:blipFill>
        <p:spPr>
          <a:xfrm>
            <a:off x="525750" y="1371600"/>
            <a:ext cx="5341650" cy="2796461"/>
          </a:xfrm>
          <a:prstGeom prst="rect">
            <a:avLst/>
          </a:prstGeom>
        </p:spPr>
      </p:pic>
      <p:cxnSp>
        <p:nvCxnSpPr>
          <p:cNvPr id="27" name="Straight Connector 26">
            <a:extLst>
              <a:ext uri="{FF2B5EF4-FFF2-40B4-BE49-F238E27FC236}">
                <a16:creationId xmlns:a16="http://schemas.microsoft.com/office/drawing/2014/main" id="{156B597F-CC40-454A-8F6C-35E701BF921D}"/>
              </a:ext>
            </a:extLst>
          </p:cNvPr>
          <p:cNvCxnSpPr>
            <a:cxnSpLocks/>
          </p:cNvCxnSpPr>
          <p:nvPr/>
        </p:nvCxnSpPr>
        <p:spPr>
          <a:xfrm>
            <a:off x="5858185" y="1371600"/>
            <a:ext cx="0" cy="4876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D6AE049-D291-48DD-83C1-DA197B4E206B}"/>
              </a:ext>
            </a:extLst>
          </p:cNvPr>
          <p:cNvCxnSpPr>
            <a:cxnSpLocks/>
          </p:cNvCxnSpPr>
          <p:nvPr/>
        </p:nvCxnSpPr>
        <p:spPr>
          <a:xfrm flipH="1">
            <a:off x="228600" y="4167795"/>
            <a:ext cx="5629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8EA63E2-4384-459B-A528-03EB3F70AD4B}"/>
              </a:ext>
            </a:extLst>
          </p:cNvPr>
          <p:cNvCxnSpPr>
            <a:cxnSpLocks/>
          </p:cNvCxnSpPr>
          <p:nvPr/>
        </p:nvCxnSpPr>
        <p:spPr>
          <a:xfrm flipH="1">
            <a:off x="5867401" y="1787760"/>
            <a:ext cx="29717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59973E24-FF5A-4FA6-9F1A-A07D86CC61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9781" y="4205548"/>
            <a:ext cx="3289190" cy="2194987"/>
          </a:xfrm>
          <a:prstGeom prst="rect">
            <a:avLst/>
          </a:prstGeom>
        </p:spPr>
      </p:pic>
    </p:spTree>
    <p:extLst>
      <p:ext uri="{BB962C8B-B14F-4D97-AF65-F5344CB8AC3E}">
        <p14:creationId xmlns:p14="http://schemas.microsoft.com/office/powerpoint/2010/main" val="331379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 name="Picture 2">
            <a:extLst>
              <a:ext uri="{FF2B5EF4-FFF2-40B4-BE49-F238E27FC236}">
                <a16:creationId xmlns:a16="http://schemas.microsoft.com/office/drawing/2014/main" id="{3C81ECF4-AB79-4D89-B18C-D61DF05C47F2}"/>
              </a:ext>
            </a:extLst>
          </p:cNvPr>
          <p:cNvPicPr>
            <a:picLocks noChangeAspect="1"/>
          </p:cNvPicPr>
          <p:nvPr/>
        </p:nvPicPr>
        <p:blipFill rotWithShape="1">
          <a:blip r:embed="rId3"/>
          <a:srcRect l="2439" r="3909"/>
          <a:stretch/>
        </p:blipFill>
        <p:spPr>
          <a:xfrm>
            <a:off x="9144" y="1220575"/>
            <a:ext cx="9125712" cy="5170504"/>
          </a:xfrm>
          <a:prstGeom prst="rect">
            <a:avLst/>
          </a:prstGeom>
        </p:spPr>
      </p:pic>
      <p:sp>
        <p:nvSpPr>
          <p:cNvPr id="10" name="Rectangle 9">
            <a:extLst>
              <a:ext uri="{FF2B5EF4-FFF2-40B4-BE49-F238E27FC236}">
                <a16:creationId xmlns:a16="http://schemas.microsoft.com/office/drawing/2014/main" id="{1A90D30B-18AF-488F-9221-6B0543776527}"/>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20BE7446-A8D2-4313-8D01-DDBBC653C5D2}"/>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F9FFA7E1-74E0-414D-8261-7225594D9D1C}"/>
              </a:ext>
            </a:extLst>
          </p:cNvPr>
          <p:cNvSpPr/>
          <p:nvPr/>
        </p:nvSpPr>
        <p:spPr>
          <a:xfrm>
            <a:off x="9144" y="921635"/>
            <a:ext cx="9125712"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6B77812E-8A3E-4818-A56A-B44266E8A9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7" name="TextBox 16">
            <a:extLst>
              <a:ext uri="{FF2B5EF4-FFF2-40B4-BE49-F238E27FC236}">
                <a16:creationId xmlns:a16="http://schemas.microsoft.com/office/drawing/2014/main" id="{06D71769-74B5-4ACA-BC6D-5746AFFA6563}"/>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Tree>
    <p:extLst>
      <p:ext uri="{BB962C8B-B14F-4D97-AF65-F5344CB8AC3E}">
        <p14:creationId xmlns:p14="http://schemas.microsoft.com/office/powerpoint/2010/main" val="3317261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 name="Picture 2">
            <a:extLst>
              <a:ext uri="{FF2B5EF4-FFF2-40B4-BE49-F238E27FC236}">
                <a16:creationId xmlns:a16="http://schemas.microsoft.com/office/drawing/2014/main" id="{C976410B-E9DD-480A-976B-1939E672A3FF}"/>
              </a:ext>
            </a:extLst>
          </p:cNvPr>
          <p:cNvPicPr>
            <a:picLocks noChangeAspect="1"/>
          </p:cNvPicPr>
          <p:nvPr/>
        </p:nvPicPr>
        <p:blipFill rotWithShape="1">
          <a:blip r:embed="rId3"/>
          <a:srcRect l="1652" r="4851"/>
          <a:stretch/>
        </p:blipFill>
        <p:spPr>
          <a:xfrm>
            <a:off x="9143" y="1239261"/>
            <a:ext cx="9144001" cy="5120718"/>
          </a:xfrm>
          <a:prstGeom prst="rect">
            <a:avLst/>
          </a:prstGeom>
        </p:spPr>
      </p:pic>
      <p:sp>
        <p:nvSpPr>
          <p:cNvPr id="10" name="Rectangle 9">
            <a:extLst>
              <a:ext uri="{FF2B5EF4-FFF2-40B4-BE49-F238E27FC236}">
                <a16:creationId xmlns:a16="http://schemas.microsoft.com/office/drawing/2014/main" id="{388C9373-C1AD-474B-8695-D66A61F97FA4}"/>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774B1B75-C67E-4F7E-893C-E0B996CFFE65}"/>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A79AD046-D2CF-4695-917B-854FC778D000}"/>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9213BAA-4821-4DF9-971C-6F65E378F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7" name="TextBox 16">
            <a:extLst>
              <a:ext uri="{FF2B5EF4-FFF2-40B4-BE49-F238E27FC236}">
                <a16:creationId xmlns:a16="http://schemas.microsoft.com/office/drawing/2014/main" id="{6449984D-EF1B-45B3-AA2B-E8A454749452}"/>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Tree>
    <p:extLst>
      <p:ext uri="{BB962C8B-B14F-4D97-AF65-F5344CB8AC3E}">
        <p14:creationId xmlns:p14="http://schemas.microsoft.com/office/powerpoint/2010/main" val="1065939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EC4C868E-DCCD-4434-B823-E53A5541D18E}"/>
              </a:ext>
            </a:extLst>
          </p:cNvPr>
          <p:cNvPicPr>
            <a:picLocks noChangeAspect="1"/>
          </p:cNvPicPr>
          <p:nvPr/>
        </p:nvPicPr>
        <p:blipFill rotWithShape="1">
          <a:blip r:embed="rId3"/>
          <a:srcRect l="4515" r="4787"/>
          <a:stretch/>
        </p:blipFill>
        <p:spPr>
          <a:xfrm>
            <a:off x="0" y="1209886"/>
            <a:ext cx="9134856" cy="5170504"/>
          </a:xfrm>
          <a:prstGeom prst="rect">
            <a:avLst/>
          </a:prstGeom>
        </p:spPr>
      </p:pic>
      <p:sp>
        <p:nvSpPr>
          <p:cNvPr id="10" name="Rectangle 9">
            <a:extLst>
              <a:ext uri="{FF2B5EF4-FFF2-40B4-BE49-F238E27FC236}">
                <a16:creationId xmlns:a16="http://schemas.microsoft.com/office/drawing/2014/main" id="{8B3573BB-5289-4C3A-9C3B-AEB3B55346C4}"/>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70C26A29-7096-4447-B71A-FDE0B9B11D0B}"/>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6AD6AECC-0E48-43DA-8C7D-C21E35DD22A2}"/>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59476E5-03E6-4068-9814-92496104F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7" name="TextBox 16">
            <a:extLst>
              <a:ext uri="{FF2B5EF4-FFF2-40B4-BE49-F238E27FC236}">
                <a16:creationId xmlns:a16="http://schemas.microsoft.com/office/drawing/2014/main" id="{CD3424B0-F747-4268-976E-2EF44FE754EF}"/>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Tree>
    <p:extLst>
      <p:ext uri="{BB962C8B-B14F-4D97-AF65-F5344CB8AC3E}">
        <p14:creationId xmlns:p14="http://schemas.microsoft.com/office/powerpoint/2010/main" val="712825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31648" y="1524000"/>
            <a:ext cx="6705600" cy="369332"/>
          </a:xfrm>
          <a:prstGeom prst="rect">
            <a:avLst/>
          </a:prstGeom>
          <a:noFill/>
        </p:spPr>
        <p:txBody>
          <a:bodyPr wrap="square" numCol="1" rtlCol="0">
            <a:spAutoFit/>
          </a:bodyPr>
          <a:lstStyle/>
          <a:p>
            <a:r>
              <a:rPr lang="en-US" b="1" dirty="0">
                <a:solidFill>
                  <a:schemeClr val="bg1"/>
                </a:solidFill>
                <a:effectLst>
                  <a:glow rad="317500">
                    <a:schemeClr val="tx1">
                      <a:alpha val="20000"/>
                    </a:schemeClr>
                  </a:glow>
                  <a:outerShdw blurRad="38100" dist="38100" dir="2700000" algn="tl">
                    <a:srgbClr val="000000">
                      <a:alpha val="43137"/>
                    </a:srgbClr>
                  </a:outerShdw>
                </a:effectLst>
                <a:latin typeface="Bahnschrift" panose="020B0502040204020203" pitchFamily="34" charset="0"/>
              </a:rPr>
              <a:t>Partial List of Customer Segments</a:t>
            </a:r>
            <a:endParaRPr lang="en-US" dirty="0">
              <a:effectLst>
                <a:glow rad="317500">
                  <a:schemeClr val="tx1">
                    <a:alpha val="20000"/>
                  </a:schemeClr>
                </a:glow>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34E745AF-F6CF-4F7E-ADDE-7439CF13B4F2}"/>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B7B74AF7-B395-45F6-9C5A-A280BB9D0975}"/>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FB06FA01-7127-4729-AA15-28779F12E596}"/>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E482355-87B7-4C60-B613-7EEA3A2715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44D4F6A3-FDAA-4832-84BC-B0C7FF25A263}"/>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
        <p:nvSpPr>
          <p:cNvPr id="2" name="TextBox 1">
            <a:extLst>
              <a:ext uri="{FF2B5EF4-FFF2-40B4-BE49-F238E27FC236}">
                <a16:creationId xmlns:a16="http://schemas.microsoft.com/office/drawing/2014/main" id="{72C664F5-74F2-4D62-B464-D67D21C69C08}"/>
              </a:ext>
            </a:extLst>
          </p:cNvPr>
          <p:cNvSpPr txBox="1"/>
          <p:nvPr/>
        </p:nvSpPr>
        <p:spPr>
          <a:xfrm>
            <a:off x="231648" y="2004814"/>
            <a:ext cx="6934200" cy="5035353"/>
          </a:xfrm>
          <a:prstGeom prst="rect">
            <a:avLst/>
          </a:prstGeom>
          <a:noFill/>
        </p:spPr>
        <p:txBody>
          <a:bodyPr wrap="square" numCol="2" rtlCol="0">
            <a:spAutoFit/>
          </a:bodyPr>
          <a:lstStyle/>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Property Managers</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Security Integrators</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Commercial Service Companies</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Multiple Site Retail</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Contractors</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Realtors</a:t>
            </a:r>
          </a:p>
          <a:p>
            <a:pPr>
              <a:lnSpc>
                <a:spcPct val="150000"/>
              </a:lnSpc>
            </a:pPr>
            <a:endPar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endPar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endPar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endPar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endPar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endPar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School Systems</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Restaurants</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Gas &amp; Electric Providers</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Day Care Centers</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Assisted Living Centers</a:t>
            </a:r>
          </a:p>
          <a:p>
            <a:pPr>
              <a:lnSpc>
                <a:spcPct val="150000"/>
              </a:lnSpc>
            </a:pPr>
            <a:r>
              <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Healthcare Providers</a:t>
            </a:r>
          </a:p>
          <a:p>
            <a:pPr>
              <a:lnSpc>
                <a:spcPct val="150000"/>
              </a:lnSpc>
            </a:pPr>
            <a:endParaRPr lang="en-US"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endParaRPr lang="en-US" dirty="0">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p:txBody>
      </p:sp>
      <p:pic>
        <p:nvPicPr>
          <p:cNvPr id="6" name="Picture 5">
            <a:extLst>
              <a:ext uri="{FF2B5EF4-FFF2-40B4-BE49-F238E27FC236}">
                <a16:creationId xmlns:a16="http://schemas.microsoft.com/office/drawing/2014/main" id="{02825474-2FD8-4D55-92AC-8206AE78E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371850"/>
            <a:ext cx="4038600" cy="3028950"/>
          </a:xfrm>
          <a:prstGeom prst="rect">
            <a:avLst/>
          </a:prstGeom>
          <a:effectLst>
            <a:softEdge rad="12700"/>
          </a:effectLst>
        </p:spPr>
      </p:pic>
    </p:spTree>
    <p:extLst>
      <p:ext uri="{BB962C8B-B14F-4D97-AF65-F5344CB8AC3E}">
        <p14:creationId xmlns:p14="http://schemas.microsoft.com/office/powerpoint/2010/main" val="334196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28600" y="2209800"/>
            <a:ext cx="8686800" cy="646331"/>
          </a:xfrm>
          <a:prstGeom prst="rect">
            <a:avLst/>
          </a:prstGeom>
          <a:noFill/>
        </p:spPr>
        <p:txBody>
          <a:bodyPr wrap="square" numCol="2" rtlCol="0">
            <a:spAutoFit/>
          </a:bodyPr>
          <a:lstStyle/>
          <a:p>
            <a:endParaRPr lang="en-US" dirty="0"/>
          </a:p>
          <a:p>
            <a:endParaRPr lang="en-US" dirty="0"/>
          </a:p>
        </p:txBody>
      </p:sp>
      <p:sp>
        <p:nvSpPr>
          <p:cNvPr id="8" name="TextBox 7">
            <a:extLst>
              <a:ext uri="{FF2B5EF4-FFF2-40B4-BE49-F238E27FC236}">
                <a16:creationId xmlns:a16="http://schemas.microsoft.com/office/drawing/2014/main" id="{72993238-C746-4383-8F84-0208B63B50F4}"/>
              </a:ext>
            </a:extLst>
          </p:cNvPr>
          <p:cNvSpPr txBox="1"/>
          <p:nvPr/>
        </p:nvSpPr>
        <p:spPr>
          <a:xfrm>
            <a:off x="1033272" y="1694112"/>
            <a:ext cx="7458456" cy="1569660"/>
          </a:xfrm>
          <a:prstGeom prst="rect">
            <a:avLst/>
          </a:prstGeom>
          <a:noFill/>
        </p:spPr>
        <p:txBody>
          <a:bodyPr wrap="square" rtlCol="0">
            <a:spAutoFit/>
          </a:bodyPr>
          <a:lstStyle/>
          <a:p>
            <a:pPr algn="just"/>
            <a:r>
              <a:rPr lang="en-US" sz="2400" b="1" dirty="0">
                <a:ln>
                  <a:solidFill>
                    <a:schemeClr val="bg1">
                      <a:lumMod val="95000"/>
                    </a:schemeClr>
                  </a:solidFill>
                </a:ln>
                <a:solidFill>
                  <a:srgbClr val="FF0000"/>
                </a:solidFill>
                <a:effectLst>
                  <a:glow rad="317500">
                    <a:schemeClr val="bg1">
                      <a:lumMod val="95000"/>
                      <a:alpha val="20000"/>
                    </a:schemeClr>
                  </a:glow>
                  <a:outerShdw blurRad="38100" dist="38100" dir="2700000" algn="tl">
                    <a:srgbClr val="000000">
                      <a:alpha val="43137"/>
                    </a:srgbClr>
                  </a:outerShdw>
                </a:effectLst>
                <a:latin typeface="Bahnschrift" panose="020B0502040204020203" pitchFamily="34" charset="0"/>
              </a:rPr>
              <a:t>The top 25% of franchise locations </a:t>
            </a:r>
            <a:r>
              <a:rPr lang="en-US" sz="2400" b="1" dirty="0">
                <a:solidFill>
                  <a:schemeClr val="bg1"/>
                </a:solidFill>
                <a:effectLst>
                  <a:glow rad="317500">
                    <a:schemeClr val="tx1">
                      <a:alpha val="25000"/>
                    </a:schemeClr>
                  </a:glow>
                  <a:outerShdw blurRad="38100" dist="38100" dir="2700000" algn="tl">
                    <a:srgbClr val="000000">
                      <a:alpha val="43137"/>
                    </a:srgbClr>
                  </a:outerShdw>
                </a:effectLst>
                <a:latin typeface="Bahnschrift" panose="020B0502040204020203" pitchFamily="34" charset="0"/>
              </a:rPr>
              <a:t>that had a full year of operations in 2019 (our 3rd full year of franchisee data) </a:t>
            </a:r>
            <a:r>
              <a:rPr lang="en-US" sz="2400" b="1" dirty="0">
                <a:ln>
                  <a:solidFill>
                    <a:schemeClr val="bg1">
                      <a:lumMod val="95000"/>
                    </a:schemeClr>
                  </a:solidFill>
                </a:ln>
                <a:solidFill>
                  <a:srgbClr val="FF0000"/>
                </a:solidFill>
                <a:effectLst>
                  <a:glow rad="127000">
                    <a:schemeClr val="bg1">
                      <a:lumMod val="95000"/>
                      <a:alpha val="25000"/>
                    </a:schemeClr>
                  </a:glow>
                  <a:outerShdw blurRad="38100" dist="38100" dir="2700000" algn="tl">
                    <a:srgbClr val="000000">
                      <a:alpha val="43137"/>
                    </a:srgbClr>
                  </a:outerShdw>
                </a:effectLst>
                <a:latin typeface="Bahnschrift" panose="020B0502040204020203" pitchFamily="34" charset="0"/>
              </a:rPr>
              <a:t>had an average gross revenue of  $719,530.02 !</a:t>
            </a:r>
            <a:r>
              <a:rPr lang="en-US" sz="2400" b="1" dirty="0">
                <a:ln>
                  <a:solidFill>
                    <a:schemeClr val="bg1">
                      <a:lumMod val="95000"/>
                    </a:schemeClr>
                  </a:solidFill>
                </a:ln>
                <a:solidFill>
                  <a:schemeClr val="bg1"/>
                </a:solidFill>
                <a:effectLst>
                  <a:glow rad="127000">
                    <a:schemeClr val="tx1">
                      <a:alpha val="25000"/>
                    </a:schemeClr>
                  </a:glow>
                  <a:outerShdw blurRad="38100" dist="38100" dir="2700000" algn="tl">
                    <a:srgbClr val="000000">
                      <a:alpha val="43137"/>
                    </a:srgbClr>
                  </a:outerShdw>
                </a:effectLst>
                <a:latin typeface="Bahnschrift" panose="020B0502040204020203" pitchFamily="34" charset="0"/>
              </a:rPr>
              <a:t>  </a:t>
            </a:r>
            <a:r>
              <a:rPr lang="en-US" sz="2400" b="1" dirty="0">
                <a:solidFill>
                  <a:schemeClr val="bg1"/>
                </a:solidFill>
                <a:effectLst>
                  <a:glow rad="317500">
                    <a:schemeClr val="tx1">
                      <a:alpha val="25000"/>
                    </a:schemeClr>
                  </a:glow>
                  <a:outerShdw blurRad="38100" dist="38100" dir="2700000" algn="tl">
                    <a:srgbClr val="000000">
                      <a:alpha val="43137"/>
                    </a:srgbClr>
                  </a:outerShdw>
                </a:effectLst>
                <a:latin typeface="Bahnschrift" panose="020B0502040204020203" pitchFamily="34" charset="0"/>
              </a:rPr>
              <a:t>Our top performer did </a:t>
            </a:r>
            <a:r>
              <a:rPr lang="en-US" sz="2400" b="1" i="1" u="sng" dirty="0">
                <a:ln>
                  <a:solidFill>
                    <a:srgbClr val="FF0000"/>
                  </a:solidFill>
                </a:ln>
                <a:solidFill>
                  <a:schemeClr val="bg1"/>
                </a:solidFill>
                <a:effectLst>
                  <a:glow rad="127000">
                    <a:schemeClr val="tx1">
                      <a:alpha val="25000"/>
                    </a:schemeClr>
                  </a:glow>
                  <a:outerShdw blurRad="38100" dist="38100" dir="2700000" algn="tl">
                    <a:srgbClr val="FF0000">
                      <a:alpha val="43000"/>
                    </a:srgbClr>
                  </a:outerShdw>
                </a:effectLst>
                <a:uFill>
                  <a:solidFill>
                    <a:srgbClr val="FF0000"/>
                  </a:solidFill>
                </a:uFill>
                <a:latin typeface="Bahnschrift" panose="020B0502040204020203" pitchFamily="34" charset="0"/>
              </a:rPr>
              <a:t>$1,302,484.24  *</a:t>
            </a:r>
          </a:p>
        </p:txBody>
      </p:sp>
      <p:sp>
        <p:nvSpPr>
          <p:cNvPr id="15" name="Rectangle 14">
            <a:extLst>
              <a:ext uri="{FF2B5EF4-FFF2-40B4-BE49-F238E27FC236}">
                <a16:creationId xmlns:a16="http://schemas.microsoft.com/office/drawing/2014/main" id="{EEC68C74-202D-4795-9D48-34E15D99B04C}"/>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6" name="TextBox 15">
            <a:extLst>
              <a:ext uri="{FF2B5EF4-FFF2-40B4-BE49-F238E27FC236}">
                <a16:creationId xmlns:a16="http://schemas.microsoft.com/office/drawing/2014/main" id="{1A723685-E9A5-4667-9C54-75C4CBAADD0D}"/>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21" name="Rectangle 20">
            <a:extLst>
              <a:ext uri="{FF2B5EF4-FFF2-40B4-BE49-F238E27FC236}">
                <a16:creationId xmlns:a16="http://schemas.microsoft.com/office/drawing/2014/main" id="{2949CD56-DAB6-4B10-B555-311CB9945CA9}"/>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AB6AF349-30E6-468A-A096-764FE8E12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23" name="TextBox 22">
            <a:extLst>
              <a:ext uri="{FF2B5EF4-FFF2-40B4-BE49-F238E27FC236}">
                <a16:creationId xmlns:a16="http://schemas.microsoft.com/office/drawing/2014/main" id="{9187F955-1842-42A8-AE0D-FE2CCEE520EA}"/>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
        <p:nvSpPr>
          <p:cNvPr id="4" name="TextBox 3">
            <a:extLst>
              <a:ext uri="{FF2B5EF4-FFF2-40B4-BE49-F238E27FC236}">
                <a16:creationId xmlns:a16="http://schemas.microsoft.com/office/drawing/2014/main" id="{511E3F35-D6F3-44EC-90EE-3E3B7D6DACFB}"/>
              </a:ext>
            </a:extLst>
          </p:cNvPr>
          <p:cNvSpPr txBox="1"/>
          <p:nvPr/>
        </p:nvSpPr>
        <p:spPr>
          <a:xfrm>
            <a:off x="1143000" y="5844541"/>
            <a:ext cx="7239000" cy="523220"/>
          </a:xfrm>
          <a:prstGeom prst="rect">
            <a:avLst/>
          </a:prstGeom>
          <a:noFill/>
        </p:spPr>
        <p:txBody>
          <a:bodyPr wrap="square" rtlCol="0">
            <a:spAutoFit/>
          </a:bodyPr>
          <a:lstStyle/>
          <a:p>
            <a:r>
              <a:rPr lang="en-US" sz="1400" dirty="0">
                <a:solidFill>
                  <a:schemeClr val="bg1">
                    <a:lumMod val="95000"/>
                  </a:schemeClr>
                </a:solidFill>
              </a:rPr>
              <a:t>*See important disclosures and qualifications in Item 19 of our Franchise Disclosure Document.  Your actual results may vary.</a:t>
            </a:r>
          </a:p>
        </p:txBody>
      </p:sp>
    </p:spTree>
    <p:extLst>
      <p:ext uri="{BB962C8B-B14F-4D97-AF65-F5344CB8AC3E}">
        <p14:creationId xmlns:p14="http://schemas.microsoft.com/office/powerpoint/2010/main" val="2092656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p:cNvSpPr txBox="1"/>
          <p:nvPr/>
        </p:nvSpPr>
        <p:spPr>
          <a:xfrm>
            <a:off x="201168" y="1471893"/>
            <a:ext cx="7696200" cy="646331"/>
          </a:xfrm>
          <a:prstGeom prst="rect">
            <a:avLst/>
          </a:prstGeom>
          <a:noFill/>
        </p:spPr>
        <p:txBody>
          <a:bodyPr wrap="square" rtlCol="0">
            <a:spAutoFit/>
          </a:bodyPr>
          <a:lstStyle/>
          <a:p>
            <a:r>
              <a:rPr lang="en-US" dirty="0">
                <a:solidFill>
                  <a:schemeClr val="bg1"/>
                </a:solidFill>
                <a:effectLst>
                  <a:glow rad="317500">
                    <a:schemeClr val="tx1">
                      <a:alpha val="20000"/>
                    </a:schemeClr>
                  </a:glow>
                </a:effectLst>
                <a:latin typeface="Bahnschrift" panose="020B0502040204020203" pitchFamily="34" charset="0"/>
              </a:rPr>
              <a:t>Every business owner has to wear many hats, but here are some of the major responsibilities you’ll have as a TFL owner:</a:t>
            </a:r>
          </a:p>
        </p:txBody>
      </p:sp>
      <p:sp>
        <p:nvSpPr>
          <p:cNvPr id="7" name="TextBox 6"/>
          <p:cNvSpPr txBox="1"/>
          <p:nvPr/>
        </p:nvSpPr>
        <p:spPr>
          <a:xfrm>
            <a:off x="304801" y="2211683"/>
            <a:ext cx="5257800" cy="4570482"/>
          </a:xfrm>
          <a:prstGeom prst="rect">
            <a:avLst/>
          </a:prstGeom>
          <a:noFill/>
        </p:spPr>
        <p:txBody>
          <a:bodyPr wrap="square" rtlCol="0">
            <a:spAutoFit/>
          </a:bodyPr>
          <a:lstStyle/>
          <a:p>
            <a:pPr marL="342900" indent="-342900">
              <a:lnSpc>
                <a:spcPct val="150000"/>
              </a:lnSpc>
              <a:buAutoNum type="arabicPeriod"/>
            </a:pP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Sales &amp; Marketing, Networking with business owners.</a:t>
            </a:r>
          </a:p>
          <a:p>
            <a:pPr marL="342900" indent="-342900">
              <a:lnSpc>
                <a:spcPct val="150000"/>
              </a:lnSpc>
              <a:buAutoNum type="arabicPeriod"/>
            </a:pP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Support the field technicians.</a:t>
            </a:r>
          </a:p>
          <a:p>
            <a:pPr marL="342900" indent="-342900">
              <a:lnSpc>
                <a:spcPct val="150000"/>
              </a:lnSpc>
              <a:buAutoNum type="arabicPeriod"/>
            </a:pP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Customer satisfaction.</a:t>
            </a:r>
          </a:p>
          <a:p>
            <a:pPr marL="342900" indent="-342900">
              <a:lnSpc>
                <a:spcPct val="150000"/>
              </a:lnSpc>
              <a:buAutoNum type="arabicPeriod"/>
            </a:pP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Manage financial aspects of the business - accounts receivable and accounts payable.</a:t>
            </a:r>
          </a:p>
          <a:p>
            <a:pPr marL="342900" indent="-342900">
              <a:lnSpc>
                <a:spcPct val="150000"/>
              </a:lnSpc>
              <a:buAutoNum type="arabicPeriod"/>
            </a:pP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Human resources – payroll and other tasks related to employees.</a:t>
            </a:r>
          </a:p>
          <a:p>
            <a:pPr marL="342900" indent="-342900">
              <a:lnSpc>
                <a:spcPct val="150000"/>
              </a:lnSpc>
              <a:buAutoNum type="arabicPeriod"/>
            </a:pP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Assist with estimates, especially for larger jobs.</a:t>
            </a:r>
          </a:p>
          <a:p>
            <a:pPr marL="342900" indent="-342900">
              <a:lnSpc>
                <a:spcPct val="150000"/>
              </a:lnSpc>
              <a:buAutoNum type="arabicPeriod"/>
            </a:pP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Manage inventory.</a:t>
            </a:r>
          </a:p>
          <a:p>
            <a:pPr marL="342900" indent="-342900">
              <a:lnSpc>
                <a:spcPct val="150000"/>
              </a:lnSpc>
              <a:buAutoNum type="arabicPeriod"/>
            </a:pPr>
            <a:endPar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marL="342900" indent="-342900">
              <a:lnSpc>
                <a:spcPct val="150000"/>
              </a:lnSpc>
              <a:buAutoNum type="arabicPeriod"/>
            </a:pPr>
            <a:endParaRPr lang="en-US" sz="1600" dirty="0">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p:txBody>
      </p:sp>
      <p:sp>
        <p:nvSpPr>
          <p:cNvPr id="10" name="Rectangle 9">
            <a:extLst>
              <a:ext uri="{FF2B5EF4-FFF2-40B4-BE49-F238E27FC236}">
                <a16:creationId xmlns:a16="http://schemas.microsoft.com/office/drawing/2014/main" id="{94D0DA65-BE84-4242-8FD1-551A98579AFE}"/>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170EED36-392C-4A75-8B46-1E6B1ADFEC66}"/>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E3462ADE-E315-4356-B457-05A033A323C5}"/>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2EF1B3BB-AB22-4347-8688-08BC8A7982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7" name="TextBox 16">
            <a:extLst>
              <a:ext uri="{FF2B5EF4-FFF2-40B4-BE49-F238E27FC236}">
                <a16:creationId xmlns:a16="http://schemas.microsoft.com/office/drawing/2014/main" id="{D5CD87D5-8573-4F98-A021-3E5A26DA8657}"/>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2" name="Picture 1">
            <a:extLst>
              <a:ext uri="{FF2B5EF4-FFF2-40B4-BE49-F238E27FC236}">
                <a16:creationId xmlns:a16="http://schemas.microsoft.com/office/drawing/2014/main" id="{00F8F0CF-1310-4ABA-9841-57779D06F9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60" t="-3406" r="15548" b="3406"/>
          <a:stretch/>
        </p:blipFill>
        <p:spPr>
          <a:xfrm rot="5400000">
            <a:off x="5787098" y="2370599"/>
            <a:ext cx="3078481" cy="3366482"/>
          </a:xfrm>
          <a:prstGeom prst="rect">
            <a:avLst/>
          </a:prstGeom>
          <a:ln w="19050">
            <a:solidFill>
              <a:srgbClr val="FF0000"/>
            </a:solidFill>
          </a:ln>
          <a:effectLst>
            <a:outerShdw blurRad="50800" dist="38100" dir="8100000" algn="tr" rotWithShape="0">
              <a:prstClr val="black">
                <a:alpha val="40000"/>
              </a:prstClr>
            </a:outerShdw>
            <a:softEdge rad="12700"/>
          </a:effectLst>
        </p:spPr>
      </p:pic>
    </p:spTree>
    <p:extLst>
      <p:ext uri="{BB962C8B-B14F-4D97-AF65-F5344CB8AC3E}">
        <p14:creationId xmlns:p14="http://schemas.microsoft.com/office/powerpoint/2010/main" val="1010867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192024" y="1590967"/>
            <a:ext cx="8686800" cy="4201150"/>
          </a:xfrm>
          <a:prstGeom prst="rect">
            <a:avLst/>
          </a:prstGeom>
          <a:noFill/>
        </p:spPr>
        <p:txBody>
          <a:bodyPr wrap="square" numCol="1" rtlCol="0">
            <a:spAutoFit/>
          </a:bodyPr>
          <a:lstStyle/>
          <a:p>
            <a:r>
              <a:rPr lang="en-US" b="1" dirty="0">
                <a:solidFill>
                  <a:schemeClr val="bg1"/>
                </a:solidFill>
                <a:effectLst>
                  <a:glow rad="317500">
                    <a:schemeClr val="tx1">
                      <a:alpha val="40000"/>
                    </a:schemeClr>
                  </a:glow>
                  <a:outerShdw blurRad="38100" dist="38100" dir="2700000" algn="tl">
                    <a:srgbClr val="000000">
                      <a:alpha val="43137"/>
                    </a:srgbClr>
                  </a:outerShdw>
                </a:effectLst>
                <a:latin typeface="Bahnschrift" panose="020B0502040204020203" pitchFamily="34" charset="0"/>
              </a:rPr>
              <a:t>Franchise Fees and Territories </a:t>
            </a:r>
          </a:p>
          <a:p>
            <a:endParaRPr lang="en-US" b="1" dirty="0">
              <a:solidFill>
                <a:schemeClr val="bg1"/>
              </a:solidFill>
              <a:effectLst>
                <a:glow rad="317500">
                  <a:schemeClr val="tx1">
                    <a:alpha val="40000"/>
                  </a:schemeClr>
                </a:glow>
              </a:effectLst>
            </a:endParaRPr>
          </a:p>
          <a:p>
            <a:r>
              <a:rPr lang="en-US" dirty="0">
                <a:solidFill>
                  <a:schemeClr val="bg1"/>
                </a:solidFill>
                <a:effectLst>
                  <a:glow rad="317500">
                    <a:schemeClr val="tx1">
                      <a:alpha val="40000"/>
                    </a:schemeClr>
                  </a:glow>
                  <a:outerShdw blurRad="38100" dist="38100" dir="2700000" algn="tl">
                    <a:srgbClr val="000000">
                      <a:alpha val="43137"/>
                    </a:srgbClr>
                  </a:outerShdw>
                </a:effectLst>
                <a:latin typeface="Bahnschrift SemiBold SemiConden" panose="020B0502040204020203" pitchFamily="34" charset="0"/>
              </a:rPr>
              <a:t>The minimum franchise fee is $75,000 for a territory of 200,000 people.  Larger territories are available.  Total investment will typically range from $185,000 - $428,396 *.</a:t>
            </a:r>
          </a:p>
          <a:p>
            <a:endParaRPr lang="en-US" b="1" dirty="0">
              <a:solidFill>
                <a:schemeClr val="bg1"/>
              </a:solidFill>
              <a:effectLst>
                <a:glow rad="317500">
                  <a:schemeClr val="tx1">
                    <a:alpha val="40000"/>
                  </a:schemeClr>
                </a:glow>
              </a:effectLst>
            </a:endParaRPr>
          </a:p>
          <a:p>
            <a:pPr>
              <a:lnSpc>
                <a:spcPct val="150000"/>
              </a:lnSpc>
            </a:pPr>
            <a:r>
              <a:rPr lang="en-US" b="1" dirty="0">
                <a:solidFill>
                  <a:schemeClr val="bg1"/>
                </a:solidFill>
                <a:effectLst>
                  <a:glow rad="317500">
                    <a:schemeClr val="tx1">
                      <a:alpha val="40000"/>
                    </a:schemeClr>
                  </a:glow>
                  <a:outerShdw blurRad="38100" dist="38100" dir="2700000" algn="tl">
                    <a:srgbClr val="000000">
                      <a:alpha val="43137"/>
                    </a:srgbClr>
                  </a:outerShdw>
                </a:effectLst>
                <a:latin typeface="Bahnschrift" panose="020B0502040204020203" pitchFamily="34" charset="0"/>
              </a:rPr>
              <a:t>Franchisee Requirements:</a:t>
            </a:r>
            <a:endParaRPr lang="en-US" b="1" dirty="0">
              <a:solidFill>
                <a:schemeClr val="bg1"/>
              </a:solidFill>
              <a:effectLst>
                <a:glow rad="317500">
                  <a:schemeClr val="tx1">
                    <a:alpha val="40000"/>
                  </a:schemeClr>
                </a:glow>
              </a:effectLst>
            </a:endParaRPr>
          </a:p>
          <a:p>
            <a:pPr marL="742950" lvl="1" indent="-285750">
              <a:lnSpc>
                <a:spcPct val="150000"/>
              </a:lnSpc>
              <a:buFont typeface="Arial" panose="020B0604020202020204" pitchFamily="34" charset="0"/>
              <a:buChar char="•"/>
            </a:pPr>
            <a:r>
              <a:rPr lang="en-US" sz="1600" dirty="0">
                <a:solidFill>
                  <a:schemeClr val="bg1"/>
                </a:solidFill>
                <a:effectLst>
                  <a:glow rad="317500">
                    <a:schemeClr val="tx1">
                      <a:alpha val="40000"/>
                    </a:schemeClr>
                  </a:glow>
                  <a:outerShdw blurRad="38100" dist="38100" dir="2700000" algn="tl">
                    <a:srgbClr val="000000">
                      <a:alpha val="43137"/>
                    </a:srgbClr>
                  </a:outerShdw>
                </a:effectLst>
                <a:latin typeface="Roboto" pitchFamily="2" charset="0"/>
                <a:ea typeface="Roboto" pitchFamily="2" charset="0"/>
              </a:rPr>
              <a:t>The business professional looking for a ‘white-collar’ business in a ‘blue-collar’ sector!</a:t>
            </a:r>
          </a:p>
          <a:p>
            <a:pPr marL="742950" lvl="1" indent="-285750">
              <a:lnSpc>
                <a:spcPct val="150000"/>
              </a:lnSpc>
              <a:buFont typeface="Arial" panose="020B0604020202020204" pitchFamily="34" charset="0"/>
              <a:buChar char="•"/>
            </a:pPr>
            <a:r>
              <a:rPr lang="en-US" sz="1600" dirty="0">
                <a:solidFill>
                  <a:schemeClr val="bg1"/>
                </a:solidFill>
                <a:effectLst>
                  <a:glow rad="317500">
                    <a:schemeClr val="tx1">
                      <a:alpha val="40000"/>
                    </a:schemeClr>
                  </a:glow>
                  <a:outerShdw blurRad="38100" dist="38100" dir="2700000" algn="tl">
                    <a:srgbClr val="000000">
                      <a:alpha val="43137"/>
                    </a:srgbClr>
                  </a:outerShdw>
                </a:effectLst>
                <a:latin typeface="Roboto" pitchFamily="2" charset="0"/>
                <a:ea typeface="Roboto" pitchFamily="2" charset="0"/>
              </a:rPr>
              <a:t>Business management and marketing skills are also key. </a:t>
            </a:r>
          </a:p>
          <a:p>
            <a:pPr marL="742950" lvl="1" indent="-285750">
              <a:lnSpc>
                <a:spcPct val="150000"/>
              </a:lnSpc>
              <a:buFont typeface="Arial" panose="020B0604020202020204" pitchFamily="34" charset="0"/>
              <a:buChar char="•"/>
            </a:pPr>
            <a:r>
              <a:rPr lang="en-US" sz="1600" dirty="0">
                <a:solidFill>
                  <a:schemeClr val="bg1"/>
                </a:solidFill>
                <a:effectLst>
                  <a:glow rad="317500">
                    <a:schemeClr val="tx1">
                      <a:alpha val="40000"/>
                    </a:schemeClr>
                  </a:glow>
                  <a:outerShdw blurRad="38100" dist="38100" dir="2700000" algn="tl">
                    <a:srgbClr val="000000">
                      <a:alpha val="43137"/>
                    </a:srgbClr>
                  </a:outerShdw>
                </a:effectLst>
                <a:latin typeface="Roboto" pitchFamily="2" charset="0"/>
                <a:ea typeface="Roboto" pitchFamily="2" charset="0"/>
              </a:rPr>
              <a:t>Understanding the “Marketing” and “Networking’ portion of our business is critical.</a:t>
            </a:r>
          </a:p>
          <a:p>
            <a:pPr marL="742950" lvl="1" indent="-285750">
              <a:lnSpc>
                <a:spcPct val="150000"/>
              </a:lnSpc>
              <a:buFont typeface="Arial" panose="020B0604020202020204" pitchFamily="34" charset="0"/>
              <a:buChar char="•"/>
            </a:pPr>
            <a:r>
              <a:rPr lang="en-US" sz="1600" dirty="0">
                <a:solidFill>
                  <a:schemeClr val="bg1"/>
                </a:solidFill>
                <a:effectLst>
                  <a:glow rad="317500">
                    <a:schemeClr val="tx1">
                      <a:alpha val="40000"/>
                    </a:schemeClr>
                  </a:glow>
                  <a:outerShdw blurRad="38100" dist="38100" dir="2700000" algn="tl">
                    <a:srgbClr val="000000">
                      <a:alpha val="43137"/>
                    </a:srgbClr>
                  </a:outerShdw>
                </a:effectLst>
                <a:latin typeface="Roboto" pitchFamily="2" charset="0"/>
                <a:ea typeface="Roboto" pitchFamily="2" charset="0"/>
              </a:rPr>
              <a:t>$100,000 in liquid assets</a:t>
            </a:r>
          </a:p>
          <a:p>
            <a:pPr marL="742950" lvl="1" indent="-285750">
              <a:lnSpc>
                <a:spcPct val="150000"/>
              </a:lnSpc>
              <a:buFont typeface="Arial" panose="020B0604020202020204" pitchFamily="34" charset="0"/>
              <a:buChar char="•"/>
            </a:pPr>
            <a:r>
              <a:rPr lang="en-US" sz="1600" dirty="0">
                <a:solidFill>
                  <a:schemeClr val="bg1"/>
                </a:solidFill>
                <a:effectLst>
                  <a:glow rad="317500">
                    <a:schemeClr val="tx1">
                      <a:alpha val="40000"/>
                    </a:schemeClr>
                  </a:glow>
                  <a:outerShdw blurRad="38100" dist="38100" dir="2700000" algn="tl">
                    <a:srgbClr val="000000">
                      <a:alpha val="43137"/>
                    </a:srgbClr>
                  </a:outerShdw>
                </a:effectLst>
                <a:latin typeface="Roboto" pitchFamily="2" charset="0"/>
                <a:ea typeface="Roboto" pitchFamily="2" charset="0"/>
              </a:rPr>
              <a:t>$200,000 net worth</a:t>
            </a:r>
          </a:p>
          <a:p>
            <a:pPr marL="742950" lvl="1" indent="-285750">
              <a:lnSpc>
                <a:spcPct val="150000"/>
              </a:lnSpc>
              <a:buFont typeface="Arial" panose="020B0604020202020204" pitchFamily="34" charset="0"/>
              <a:buChar char="•"/>
            </a:pPr>
            <a:r>
              <a:rPr lang="en-US" sz="1600" dirty="0">
                <a:solidFill>
                  <a:schemeClr val="bg1"/>
                </a:solidFill>
                <a:effectLst>
                  <a:glow rad="317500">
                    <a:schemeClr val="tx1">
                      <a:alpha val="40000"/>
                    </a:schemeClr>
                  </a:glow>
                  <a:outerShdw blurRad="38100" dist="38100" dir="2700000" algn="tl">
                    <a:srgbClr val="000000">
                      <a:alpha val="43137"/>
                    </a:srgbClr>
                  </a:outerShdw>
                </a:effectLst>
                <a:latin typeface="Roboto" pitchFamily="2" charset="0"/>
                <a:ea typeface="Roboto" pitchFamily="2" charset="0"/>
              </a:rPr>
              <a:t>Good credit rating</a:t>
            </a:r>
          </a:p>
        </p:txBody>
      </p:sp>
      <p:sp>
        <p:nvSpPr>
          <p:cNvPr id="10" name="Rectangle 9">
            <a:extLst>
              <a:ext uri="{FF2B5EF4-FFF2-40B4-BE49-F238E27FC236}">
                <a16:creationId xmlns:a16="http://schemas.microsoft.com/office/drawing/2014/main" id="{F4EEE053-1228-4877-8BB6-46E387C7CC6B}"/>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77072042-A216-47C9-97C7-DDF3F38515CE}"/>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9" name="Rectangle 18">
            <a:extLst>
              <a:ext uri="{FF2B5EF4-FFF2-40B4-BE49-F238E27FC236}">
                <a16:creationId xmlns:a16="http://schemas.microsoft.com/office/drawing/2014/main" id="{2F69E15C-AA88-4A5E-BBDD-948505C1FAE7}"/>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C07FBF02-8D5E-4E3B-BF0B-6F845EB2F0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21" name="TextBox 20">
            <a:extLst>
              <a:ext uri="{FF2B5EF4-FFF2-40B4-BE49-F238E27FC236}">
                <a16:creationId xmlns:a16="http://schemas.microsoft.com/office/drawing/2014/main" id="{09EF6844-9BE5-4B5B-A3E6-F9EB6DA358CE}"/>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
        <p:nvSpPr>
          <p:cNvPr id="2" name="TextBox 1">
            <a:extLst>
              <a:ext uri="{FF2B5EF4-FFF2-40B4-BE49-F238E27FC236}">
                <a16:creationId xmlns:a16="http://schemas.microsoft.com/office/drawing/2014/main" id="{0E159CCD-861A-4B9D-9E31-7B60B99888EC}"/>
              </a:ext>
            </a:extLst>
          </p:cNvPr>
          <p:cNvSpPr txBox="1"/>
          <p:nvPr/>
        </p:nvSpPr>
        <p:spPr>
          <a:xfrm>
            <a:off x="457200" y="5936365"/>
            <a:ext cx="8382000" cy="276999"/>
          </a:xfrm>
          <a:prstGeom prst="rect">
            <a:avLst/>
          </a:prstGeom>
          <a:noFill/>
        </p:spPr>
        <p:txBody>
          <a:bodyPr wrap="square" rtlCol="0">
            <a:spAutoFit/>
          </a:bodyPr>
          <a:lstStyle/>
          <a:p>
            <a:r>
              <a:rPr lang="en-US" sz="1200" dirty="0">
                <a:solidFill>
                  <a:schemeClr val="bg1"/>
                </a:solidFill>
              </a:rPr>
              <a:t>*See important disclosures and qualifications in Item 7 of our Franchise Disclosure Document.  Your initial investment may vary.</a:t>
            </a:r>
          </a:p>
        </p:txBody>
      </p:sp>
    </p:spTree>
    <p:extLst>
      <p:ext uri="{BB962C8B-B14F-4D97-AF65-F5344CB8AC3E}">
        <p14:creationId xmlns:p14="http://schemas.microsoft.com/office/powerpoint/2010/main" val="2874428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4216" y="1498366"/>
            <a:ext cx="8686800" cy="4801314"/>
          </a:xfrm>
          <a:prstGeom prst="rect">
            <a:avLst/>
          </a:prstGeom>
          <a:noFill/>
        </p:spPr>
        <p:txBody>
          <a:bodyPr wrap="square" numCol="1" rtlCol="0">
            <a:spAutoFit/>
          </a:bodyPr>
          <a:lstStyle/>
          <a:p>
            <a:r>
              <a:rPr lang="en-US" b="1" dirty="0">
                <a:solidFill>
                  <a:schemeClr val="bg1"/>
                </a:solidFill>
                <a:effectLst>
                  <a:glow rad="317500">
                    <a:schemeClr val="tx1">
                      <a:alpha val="30000"/>
                    </a:schemeClr>
                  </a:glow>
                  <a:outerShdw blurRad="38100" dist="38100" dir="2700000" algn="tl">
                    <a:srgbClr val="000000">
                      <a:alpha val="43137"/>
                    </a:srgbClr>
                  </a:outerShdw>
                </a:effectLst>
                <a:latin typeface="Bahnschrift" panose="020B0502040204020203" pitchFamily="34" charset="0"/>
              </a:rPr>
              <a:t>Site Criteria</a:t>
            </a:r>
          </a:p>
          <a:p>
            <a:endParaRPr lang="en-US"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endParaRPr>
          </a:p>
          <a:p>
            <a:pPr marL="285750" indent="-285750">
              <a:buFont typeface="Arial" panose="020B0604020202020204" pitchFamily="34" charset="0"/>
              <a:buChar char="•"/>
            </a:pPr>
            <a:r>
              <a:rPr lang="en-US"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300 - 400 square feet of office space for admin and parts inventory storage. </a:t>
            </a:r>
          </a:p>
          <a:p>
            <a:pPr marL="285750" indent="-285750">
              <a:buFont typeface="Arial" panose="020B0604020202020204" pitchFamily="34" charset="0"/>
              <a:buChar char="•"/>
            </a:pPr>
            <a:r>
              <a:rPr lang="en-US"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Trade Area:  </a:t>
            </a:r>
            <a:r>
              <a:rPr lang="en-US"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Urban areas with dense population.  Minimum territory size 200k people and 5k businesses.  </a:t>
            </a:r>
          </a:p>
          <a:p>
            <a:endParaRPr lang="en-US" b="1" dirty="0">
              <a:solidFill>
                <a:schemeClr val="bg1"/>
              </a:solidFill>
              <a:effectLst>
                <a:glow rad="317500">
                  <a:schemeClr val="tx1">
                    <a:alpha val="30000"/>
                  </a:schemeClr>
                </a:glow>
                <a:outerShdw blurRad="38100" dist="38100" dir="2700000" algn="tl">
                  <a:srgbClr val="000000">
                    <a:alpha val="43137"/>
                  </a:srgbClr>
                </a:outerShdw>
              </a:effectLst>
            </a:endParaRPr>
          </a:p>
          <a:p>
            <a:r>
              <a:rPr lang="en-US" b="1" dirty="0">
                <a:solidFill>
                  <a:schemeClr val="bg1"/>
                </a:solidFill>
                <a:effectLst>
                  <a:glow rad="317500">
                    <a:schemeClr val="tx1">
                      <a:alpha val="30000"/>
                    </a:schemeClr>
                  </a:glow>
                  <a:outerShdw blurRad="38100" dist="38100" dir="2700000" algn="tl">
                    <a:srgbClr val="000000">
                      <a:alpha val="43137"/>
                    </a:srgbClr>
                  </a:outerShdw>
                </a:effectLst>
                <a:latin typeface="Bahnschrift" panose="020B0502040204020203" pitchFamily="34" charset="0"/>
              </a:rPr>
              <a:t>Training</a:t>
            </a:r>
          </a:p>
          <a:p>
            <a:endParaRPr lang="en-US" b="1" dirty="0">
              <a:solidFill>
                <a:schemeClr val="bg1"/>
              </a:solidFill>
              <a:effectLst>
                <a:glow rad="317500">
                  <a:schemeClr val="tx1">
                    <a:alpha val="30000"/>
                  </a:schemeClr>
                </a:glow>
                <a:outerShdw blurRad="38100" dist="38100" dir="2700000" algn="tl">
                  <a:srgbClr val="000000">
                    <a:alpha val="43137"/>
                  </a:srgbClr>
                </a:outerShdw>
              </a:effectLst>
              <a:latin typeface="Bahnschrift" panose="020B0502040204020203" pitchFamily="34" charset="0"/>
            </a:endParaRPr>
          </a:p>
          <a:p>
            <a:pPr marL="285750" indent="-285750">
              <a:buFont typeface="Arial" panose="020B0604020202020204" pitchFamily="34" charset="0"/>
              <a:buChar char="•"/>
            </a:pPr>
            <a:r>
              <a:rPr lang="en-US"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1 week at Corporate location, 1 week at franchisee location.  We cover all of the operational and technical aspects of operating the business.</a:t>
            </a:r>
            <a:br>
              <a:rPr lang="en-US" b="1" dirty="0">
                <a:solidFill>
                  <a:schemeClr val="bg1"/>
                </a:solidFill>
                <a:effectLst>
                  <a:glow rad="317500">
                    <a:schemeClr val="tx1">
                      <a:alpha val="30000"/>
                    </a:schemeClr>
                  </a:glow>
                  <a:outerShdw blurRad="38100" dist="38100" dir="2700000" algn="tl">
                    <a:srgbClr val="000000">
                      <a:alpha val="43137"/>
                    </a:srgbClr>
                  </a:outerShdw>
                </a:effectLst>
              </a:rPr>
            </a:br>
            <a:endParaRPr lang="en-US" b="1" dirty="0">
              <a:solidFill>
                <a:schemeClr val="bg1"/>
              </a:solidFill>
              <a:effectLst>
                <a:glow rad="317500">
                  <a:schemeClr val="tx1">
                    <a:alpha val="30000"/>
                  </a:schemeClr>
                </a:glow>
                <a:outerShdw blurRad="38100" dist="38100" dir="2700000" algn="tl">
                  <a:srgbClr val="000000">
                    <a:alpha val="43137"/>
                  </a:srgbClr>
                </a:outerShdw>
              </a:effectLst>
            </a:endParaRPr>
          </a:p>
          <a:p>
            <a:r>
              <a:rPr lang="en-US" b="1" dirty="0">
                <a:solidFill>
                  <a:schemeClr val="bg1"/>
                </a:solidFill>
                <a:effectLst>
                  <a:glow rad="317500">
                    <a:schemeClr val="tx1">
                      <a:alpha val="30000"/>
                    </a:schemeClr>
                  </a:glow>
                  <a:outerShdw blurRad="38100" dist="38100" dir="2700000" algn="tl">
                    <a:srgbClr val="000000">
                      <a:alpha val="43137"/>
                    </a:srgbClr>
                  </a:outerShdw>
                </a:effectLst>
                <a:latin typeface="Bahnschrift" panose="020B0502040204020203" pitchFamily="34" charset="0"/>
              </a:rPr>
              <a:t>Financing</a:t>
            </a:r>
          </a:p>
          <a:p>
            <a:endParaRPr lang="en-US" b="1" dirty="0">
              <a:solidFill>
                <a:schemeClr val="bg1"/>
              </a:solidFill>
              <a:effectLst>
                <a:glow rad="317500">
                  <a:schemeClr val="tx1">
                    <a:alpha val="30000"/>
                  </a:schemeClr>
                </a:glow>
                <a:outerShdw blurRad="38100" dist="38100" dir="2700000" algn="tl">
                  <a:srgbClr val="000000">
                    <a:alpha val="43137"/>
                  </a:srgbClr>
                </a:outerShdw>
              </a:effectLst>
              <a:latin typeface="Bahnschrift" panose="020B0502040204020203" pitchFamily="34" charset="0"/>
            </a:endParaRPr>
          </a:p>
          <a:p>
            <a:pPr marL="285750" indent="-285750">
              <a:buFont typeface="Arial" panose="020B0604020202020204" pitchFamily="34" charset="0"/>
              <a:buChar char="•"/>
            </a:pPr>
            <a:r>
              <a:rPr lang="en-US"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SBA Express</a:t>
            </a:r>
          </a:p>
          <a:p>
            <a:pPr marL="285750" indent="-285750">
              <a:buFont typeface="Arial" panose="020B0604020202020204" pitchFamily="34" charset="0"/>
              <a:buChar char="•"/>
            </a:pPr>
            <a:r>
              <a:rPr lang="en-US" dirty="0" err="1">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FranFund</a:t>
            </a:r>
            <a:r>
              <a:rPr lang="en-US"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 Select</a:t>
            </a:r>
          </a:p>
          <a:p>
            <a:pPr marL="1200150" lvl="2" indent="-285750">
              <a:buFont typeface="Arial" panose="020B0604020202020204" pitchFamily="34" charset="0"/>
              <a:buChar char="•"/>
            </a:pPr>
            <a:endParaRPr lang="en-US" b="1" dirty="0"/>
          </a:p>
          <a:p>
            <a:pPr marL="1200150" lvl="2" indent="-285750">
              <a:buFont typeface="Arial" panose="020B0604020202020204" pitchFamily="34" charset="0"/>
              <a:buChar char="•"/>
            </a:pPr>
            <a:endParaRPr lang="en-US" b="1" dirty="0"/>
          </a:p>
        </p:txBody>
      </p:sp>
      <p:sp>
        <p:nvSpPr>
          <p:cNvPr id="10" name="Rectangle 9">
            <a:extLst>
              <a:ext uri="{FF2B5EF4-FFF2-40B4-BE49-F238E27FC236}">
                <a16:creationId xmlns:a16="http://schemas.microsoft.com/office/drawing/2014/main" id="{2E7C663D-8F98-4D4D-BABA-007C42CD1212}"/>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3CBFDAB3-477B-4EFE-B2B5-691971E21D6A}"/>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0EA7AE5C-2C3F-44EA-82EC-5DA5CDCA83A7}"/>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A7842C1-1868-46E3-9BB1-9E7C7831D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55234116-AC1E-4AED-AC1A-880B0BD2791D}"/>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3" name="Picture 2">
            <a:extLst>
              <a:ext uri="{FF2B5EF4-FFF2-40B4-BE49-F238E27FC236}">
                <a16:creationId xmlns:a16="http://schemas.microsoft.com/office/drawing/2014/main" id="{20DEB860-98DD-4FAE-9DFB-C2AC3356CD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367"/>
          <a:stretch/>
        </p:blipFill>
        <p:spPr>
          <a:xfrm rot="10800000">
            <a:off x="4419600" y="4495800"/>
            <a:ext cx="2787931" cy="1688922"/>
          </a:xfrm>
          <a:prstGeom prst="rect">
            <a:avLst/>
          </a:prstGeom>
          <a:ln w="19050">
            <a:solidFill>
              <a:srgbClr val="FF0000"/>
            </a:solidFill>
          </a:ln>
          <a:effectLst>
            <a:outerShdw blurRad="50800" dist="38100" dir="8100000" algn="tr" rotWithShape="0">
              <a:prstClr val="black">
                <a:alpha val="40000"/>
              </a:prstClr>
            </a:outerShdw>
            <a:softEdge rad="12700"/>
          </a:effectLst>
        </p:spPr>
      </p:pic>
      <p:pic>
        <p:nvPicPr>
          <p:cNvPr id="7" name="Picture 6">
            <a:extLst>
              <a:ext uri="{FF2B5EF4-FFF2-40B4-BE49-F238E27FC236}">
                <a16:creationId xmlns:a16="http://schemas.microsoft.com/office/drawing/2014/main" id="{7DF11F82-BA0C-4811-8C35-53350C8CC5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014" r="15138"/>
          <a:stretch/>
        </p:blipFill>
        <p:spPr>
          <a:xfrm>
            <a:off x="7315199" y="4487913"/>
            <a:ext cx="1676401" cy="1688923"/>
          </a:xfrm>
          <a:prstGeom prst="rect">
            <a:avLst/>
          </a:prstGeom>
          <a:ln w="19050">
            <a:solidFill>
              <a:srgbClr val="FF0000"/>
            </a:solidFill>
          </a:ln>
          <a:effectLst>
            <a:softEdge rad="12700"/>
          </a:effectLst>
        </p:spPr>
      </p:pic>
    </p:spTree>
    <p:extLst>
      <p:ext uri="{BB962C8B-B14F-4D97-AF65-F5344CB8AC3E}">
        <p14:creationId xmlns:p14="http://schemas.microsoft.com/office/powerpoint/2010/main" val="2826076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151" y="0"/>
            <a:ext cx="1630321" cy="1164514"/>
          </a:xfrm>
          <a:prstGeom prst="rect">
            <a:avLst/>
          </a:prstGeom>
        </p:spPr>
      </p:pic>
      <p:sp>
        <p:nvSpPr>
          <p:cNvPr id="17" name="TextBox 16"/>
          <p:cNvSpPr txBox="1"/>
          <p:nvPr/>
        </p:nvSpPr>
        <p:spPr>
          <a:xfrm>
            <a:off x="304800" y="1447800"/>
            <a:ext cx="7696200" cy="4401205"/>
          </a:xfrm>
          <a:prstGeom prst="rect">
            <a:avLst/>
          </a:prstGeom>
          <a:noFill/>
        </p:spPr>
        <p:txBody>
          <a:bodyPr wrap="square" rtlCol="0">
            <a:spAutoFit/>
          </a:bodyPr>
          <a:lstStyle/>
          <a:p>
            <a:r>
              <a:rPr lang="en-US" sz="2800" dirty="0">
                <a:solidFill>
                  <a:schemeClr val="bg1"/>
                </a:solidFill>
                <a:effectLst>
                  <a:glow rad="317500">
                    <a:schemeClr val="tx1">
                      <a:alpha val="20000"/>
                    </a:schemeClr>
                  </a:glow>
                </a:effectLst>
                <a:latin typeface="Arial" panose="020B0604020202020204" pitchFamily="34" charset="0"/>
                <a:cs typeface="Arial" panose="020B0604020202020204" pitchFamily="34" charset="0"/>
              </a:rPr>
              <a:t>This advertisement is not an offering. An offering can only be made by a prospectus filed first with the Department of Law of the State of New York. Such filing does not constitute approval by the Department of Law.</a:t>
            </a:r>
          </a:p>
          <a:p>
            <a:endParaRPr lang="en-US" sz="2800" dirty="0">
              <a:solidFill>
                <a:schemeClr val="bg1"/>
              </a:solidFill>
              <a:effectLst>
                <a:glow rad="317500">
                  <a:schemeClr val="tx1">
                    <a:alpha val="20000"/>
                  </a:schemeClr>
                </a:glow>
              </a:effectLst>
              <a:latin typeface="Arial" panose="020B0604020202020204" pitchFamily="34" charset="0"/>
              <a:cs typeface="Arial" panose="020B0604020202020204" pitchFamily="34" charset="0"/>
            </a:endParaRPr>
          </a:p>
          <a:p>
            <a:r>
              <a:rPr lang="en-US" sz="2800" dirty="0">
                <a:solidFill>
                  <a:schemeClr val="bg1"/>
                </a:solidFill>
                <a:effectLst>
                  <a:glow rad="317500">
                    <a:schemeClr val="tx1">
                      <a:alpha val="20000"/>
                    </a:schemeClr>
                  </a:glow>
                </a:effectLst>
                <a:latin typeface="Arial" panose="020B0604020202020204" pitchFamily="34" charset="0"/>
                <a:cs typeface="Arial" panose="020B0604020202020204" pitchFamily="34" charset="0"/>
              </a:rPr>
              <a:t>Minnesota Franchise Registration #F-7577</a:t>
            </a:r>
          </a:p>
          <a:p>
            <a:r>
              <a:rPr lang="en-US" sz="2800" dirty="0">
                <a:solidFill>
                  <a:schemeClr val="bg1"/>
                </a:solidFill>
                <a:effectLst>
                  <a:glow rad="317500">
                    <a:schemeClr val="tx1">
                      <a:alpha val="20000"/>
                    </a:schemeClr>
                  </a:glow>
                </a:effectLst>
                <a:latin typeface="Arial" panose="020B0604020202020204" pitchFamily="34" charset="0"/>
                <a:cs typeface="Arial" panose="020B0604020202020204" pitchFamily="34" charset="0"/>
              </a:rPr>
              <a:t>	</a:t>
            </a:r>
          </a:p>
          <a:p>
            <a:endParaRPr lang="en-US" sz="2800" dirty="0">
              <a:effectLst>
                <a:glow rad="317500">
                  <a:schemeClr val="tx1">
                    <a:alpha val="20000"/>
                  </a:schemeClr>
                </a:glow>
              </a:effectLst>
              <a:latin typeface="Arial" panose="020B0604020202020204" pitchFamily="34" charset="0"/>
              <a:cs typeface="Arial" panose="020B0604020202020204" pitchFamily="34" charset="0"/>
            </a:endParaRPr>
          </a:p>
          <a:p>
            <a:endParaRPr lang="en-US" sz="2800" dirty="0">
              <a:effectLst>
                <a:glow rad="317500">
                  <a:schemeClr val="tx1">
                    <a:alpha val="20000"/>
                  </a:schemeClr>
                </a:glo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A744D16-91E2-4C76-A32E-7D7E7333E20B}"/>
              </a:ext>
            </a:extLst>
          </p:cNvPr>
          <p:cNvSpPr txBox="1"/>
          <p:nvPr/>
        </p:nvSpPr>
        <p:spPr>
          <a:xfrm>
            <a:off x="304800" y="120592"/>
            <a:ext cx="3486852" cy="923330"/>
          </a:xfrm>
          <a:prstGeom prst="rect">
            <a:avLst/>
          </a:prstGeom>
          <a:noFill/>
        </p:spPr>
        <p:txBody>
          <a:bodyPr wrap="none" rtlCol="0">
            <a:spAutoFit/>
          </a:bodyPr>
          <a:lstStyle/>
          <a:p>
            <a:r>
              <a:rPr lang="en-US" sz="5400" b="1" u="sng" dirty="0">
                <a:solidFill>
                  <a:schemeClr val="bg1"/>
                </a:solidFill>
                <a:effectLst>
                  <a:outerShdw blurRad="38100" dist="38100" dir="2700000" algn="tl">
                    <a:srgbClr val="000000">
                      <a:alpha val="43137"/>
                    </a:srgbClr>
                  </a:outerShdw>
                </a:effectLst>
                <a:latin typeface="Bahnschrift SemiBold SemiConden" panose="020B0502040204020203" pitchFamily="34" charset="0"/>
              </a:rPr>
              <a:t>DISCLAIMER</a:t>
            </a:r>
          </a:p>
        </p:txBody>
      </p:sp>
    </p:spTree>
    <p:extLst>
      <p:ext uri="{BB962C8B-B14F-4D97-AF65-F5344CB8AC3E}">
        <p14:creationId xmlns:p14="http://schemas.microsoft.com/office/powerpoint/2010/main" val="1186066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1168" y="1541636"/>
            <a:ext cx="8686800" cy="4524315"/>
          </a:xfrm>
          <a:prstGeom prst="rect">
            <a:avLst/>
          </a:prstGeom>
          <a:noFill/>
          <a:effectLst>
            <a:glow rad="63500">
              <a:schemeClr val="tx1">
                <a:alpha val="40000"/>
              </a:schemeClr>
            </a:glow>
          </a:effectLst>
        </p:spPr>
        <p:txBody>
          <a:bodyPr wrap="square" numCol="1" rtlCol="0">
            <a:spAutoFit/>
          </a:bodyPr>
          <a:lstStyle/>
          <a:p>
            <a:r>
              <a:rPr lang="en-US" b="1" dirty="0">
                <a:solidFill>
                  <a:schemeClr val="bg1"/>
                </a:solidFill>
                <a:effectLst>
                  <a:glow rad="317500">
                    <a:schemeClr val="tx1">
                      <a:alpha val="25000"/>
                    </a:schemeClr>
                  </a:glow>
                  <a:outerShdw blurRad="38100" dist="38100" dir="2700000" algn="tl">
                    <a:srgbClr val="000000">
                      <a:alpha val="43137"/>
                    </a:srgbClr>
                  </a:outerShdw>
                </a:effectLst>
                <a:latin typeface="Bahnschrift" panose="020B0502040204020203" pitchFamily="34" charset="0"/>
              </a:rPr>
              <a:t>FAQs</a:t>
            </a:r>
          </a:p>
          <a:p>
            <a:endParaRPr lang="en-US" b="1" dirty="0">
              <a:effectLst>
                <a:glow rad="317500">
                  <a:schemeClr val="tx1">
                    <a:alpha val="25000"/>
                  </a:schemeClr>
                </a:glow>
                <a:outerShdw blurRad="38100" dist="38100" dir="2700000" algn="tl">
                  <a:srgbClr val="000000">
                    <a:alpha val="43137"/>
                  </a:srgbClr>
                </a:outerShdw>
              </a:effectLst>
            </a:endParaRPr>
          </a:p>
          <a:p>
            <a:pPr lvl="1"/>
            <a:r>
              <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q) What size building do I need for the office?</a:t>
            </a:r>
          </a:p>
          <a:p>
            <a:pPr lvl="2"/>
            <a:r>
              <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a) </a:t>
            </a: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should be between 300 and 400 sq. ft. </a:t>
            </a:r>
          </a:p>
          <a:p>
            <a:pPr lvl="1"/>
            <a:endPar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lvl="1"/>
            <a:r>
              <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q) How many people will I need to hire?</a:t>
            </a:r>
          </a:p>
          <a:p>
            <a:pPr lvl="1"/>
            <a:r>
              <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	a) </a:t>
            </a: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Most likely you’ll start with 1 technician and 1 sales/marketing person.  </a:t>
            </a:r>
          </a:p>
          <a:p>
            <a:pPr lvl="1"/>
            <a:endPar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lvl="1"/>
            <a:r>
              <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q) Will you help me find the right people?</a:t>
            </a:r>
          </a:p>
          <a:p>
            <a:pPr lvl="2"/>
            <a:r>
              <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a) </a:t>
            </a: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We will give you profiles for the type of people you need to hire.  We have a full section covering staffing in the operations manual.  There are job descriptions, roles &amp; responsibilities and even sample employments ads. We even assist with interviews.</a:t>
            </a:r>
          </a:p>
          <a:p>
            <a:pPr lvl="1"/>
            <a:endPar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lvl="1"/>
            <a:r>
              <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q) What are the standard hours of operation?</a:t>
            </a:r>
          </a:p>
          <a:p>
            <a:pPr lvl="1"/>
            <a:r>
              <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	a)  </a:t>
            </a: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Monday - Friday.  8:00am to 5:00pm  - After Hours Emergency Service</a:t>
            </a:r>
          </a:p>
        </p:txBody>
      </p:sp>
      <p:sp>
        <p:nvSpPr>
          <p:cNvPr id="10" name="Rectangle 9">
            <a:extLst>
              <a:ext uri="{FF2B5EF4-FFF2-40B4-BE49-F238E27FC236}">
                <a16:creationId xmlns:a16="http://schemas.microsoft.com/office/drawing/2014/main" id="{D879C4C8-7075-41F7-8DEF-7C2C69F98A75}"/>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DD17C50F-6C6B-4CE8-914D-EB6785E17B5C}"/>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D61E343B-E584-44E4-8D98-DAF9859A124E}"/>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19EB5E6-1C46-4698-83AF-00BD677325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7A9F8C47-511C-4729-9D35-73E65067746A}"/>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3" name="Picture 2">
            <a:extLst>
              <a:ext uri="{FF2B5EF4-FFF2-40B4-BE49-F238E27FC236}">
                <a16:creationId xmlns:a16="http://schemas.microsoft.com/office/drawing/2014/main" id="{510A1400-6868-4722-82AE-08302F1BD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925" y="1571488"/>
            <a:ext cx="2438400" cy="1591199"/>
          </a:xfrm>
          <a:prstGeom prst="rect">
            <a:avLst/>
          </a:prstGeom>
        </p:spPr>
      </p:pic>
    </p:spTree>
    <p:extLst>
      <p:ext uri="{BB962C8B-B14F-4D97-AF65-F5344CB8AC3E}">
        <p14:creationId xmlns:p14="http://schemas.microsoft.com/office/powerpoint/2010/main" val="58414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28600" y="1295400"/>
            <a:ext cx="8686800" cy="4737194"/>
          </a:xfrm>
          <a:prstGeom prst="rect">
            <a:avLst/>
          </a:prstGeom>
          <a:noFill/>
        </p:spPr>
        <p:txBody>
          <a:bodyPr wrap="square" numCol="1" rtlCol="0">
            <a:spAutoFit/>
          </a:bodyPr>
          <a:lstStyle/>
          <a:p>
            <a:r>
              <a:rPr lang="en-US" b="1" dirty="0">
                <a:solidFill>
                  <a:schemeClr val="bg1"/>
                </a:solidFill>
                <a:effectLst>
                  <a:glow rad="317500">
                    <a:schemeClr val="tx1">
                      <a:alpha val="20000"/>
                    </a:schemeClr>
                  </a:glow>
                  <a:outerShdw blurRad="38100" dist="38100" dir="2700000" algn="tl">
                    <a:srgbClr val="000000">
                      <a:alpha val="43137"/>
                    </a:srgbClr>
                  </a:outerShdw>
                </a:effectLst>
                <a:latin typeface="Bahnschrift" panose="020B0502040204020203" pitchFamily="34" charset="0"/>
              </a:rPr>
              <a:t>FAQs</a:t>
            </a:r>
          </a:p>
          <a:p>
            <a:endParaRPr lang="en-US" sz="1600" b="1" dirty="0">
              <a:effectLst>
                <a:glow rad="317500">
                  <a:schemeClr val="tx1">
                    <a:alpha val="20000"/>
                  </a:schemeClr>
                </a:glow>
                <a:outerShdw blurRad="38100" dist="38100" dir="2700000" algn="tl">
                  <a:srgbClr val="000000">
                    <a:alpha val="43137"/>
                  </a:srgbClr>
                </a:outerShdw>
              </a:effectLst>
            </a:endParaRPr>
          </a:p>
          <a:p>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q) What does it take to be a successful franchise partner?</a:t>
            </a: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ideally, we are looking for individuals who have experience in the business world and who know what it takes to be successful.  </a:t>
            </a:r>
          </a:p>
          <a:p>
            <a:endPar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This will include the following:</a:t>
            </a:r>
          </a:p>
          <a:p>
            <a:endPar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marL="800100" lvl="1" indent="-342900">
              <a:lnSpc>
                <a:spcPct val="150000"/>
              </a:lnSpc>
              <a:buFont typeface="+mj-lt"/>
              <a:buAutoNum type="arabicPeriod"/>
            </a:pPr>
            <a:r>
              <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Business to business networking. </a:t>
            </a:r>
          </a:p>
          <a:p>
            <a:pPr marL="800100" lvl="1" indent="-342900">
              <a:lnSpc>
                <a:spcPct val="150000"/>
              </a:lnSpc>
              <a:buFont typeface="+mj-lt"/>
              <a:buAutoNum type="arabicPeriod"/>
            </a:pPr>
            <a:r>
              <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an entrepreneurial spirit and strong desire to work hard and achieve results.</a:t>
            </a:r>
          </a:p>
          <a:p>
            <a:pPr marL="800100" lvl="1" indent="-342900">
              <a:lnSpc>
                <a:spcPct val="150000"/>
              </a:lnSpc>
              <a:buFont typeface="+mj-lt"/>
              <a:buAutoNum type="arabicPeriod"/>
            </a:pPr>
            <a:r>
              <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someone who wants to be part of a franchise team.</a:t>
            </a:r>
          </a:p>
          <a:p>
            <a:pPr marL="800100" lvl="1" indent="-342900">
              <a:lnSpc>
                <a:spcPct val="150000"/>
              </a:lnSpc>
              <a:buFont typeface="+mj-lt"/>
              <a:buAutoNum type="arabicPeriod"/>
            </a:pPr>
            <a:r>
              <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ability to manage finances including an understanding of business financial statements.</a:t>
            </a:r>
          </a:p>
          <a:p>
            <a:pPr marL="800100" lvl="1" indent="-342900">
              <a:lnSpc>
                <a:spcPct val="150000"/>
              </a:lnSpc>
              <a:buFont typeface="+mj-lt"/>
              <a:buAutoNum type="arabicPeriod"/>
            </a:pPr>
            <a:r>
              <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 commitment to personally manage and be responsible for the day-to-day operations of the business.</a:t>
            </a:r>
          </a:p>
          <a:p>
            <a:pPr marL="800100" lvl="1" indent="-342900">
              <a:lnSpc>
                <a:spcPct val="150000"/>
              </a:lnSpc>
              <a:buFont typeface="+mj-lt"/>
              <a:buAutoNum type="arabicPeriod"/>
            </a:pPr>
            <a:r>
              <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willingness to train and become proficient in all aspects of operating a successful </a:t>
            </a:r>
            <a:r>
              <a:rPr lang="en-US" sz="1400" b="1" dirty="0">
                <a:solidFill>
                  <a:schemeClr val="bg1"/>
                </a:solidFill>
                <a:effectLst>
                  <a:glow rad="317500">
                    <a:schemeClr val="tx1">
                      <a:alpha val="25000"/>
                    </a:schemeClr>
                  </a:glow>
                  <a:outerShdw blurRad="38100" dist="38100" dir="2700000" algn="tl">
                    <a:srgbClr val="FF0000">
                      <a:alpha val="43000"/>
                    </a:srgbClr>
                  </a:outerShdw>
                </a:effectLst>
                <a:latin typeface="Roboto" pitchFamily="2" charset="0"/>
                <a:ea typeface="Roboto" pitchFamily="2" charset="0"/>
              </a:rPr>
              <a:t>Flying Locksmiths </a:t>
            </a:r>
            <a:r>
              <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business.</a:t>
            </a:r>
          </a:p>
          <a:p>
            <a:pPr marL="800100" lvl="1" indent="-342900">
              <a:lnSpc>
                <a:spcPct val="150000"/>
              </a:lnSpc>
              <a:buFont typeface="+mj-lt"/>
              <a:buAutoNum type="arabicPeriod"/>
            </a:pPr>
            <a:r>
              <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an acceptable credit history.</a:t>
            </a:r>
          </a:p>
          <a:p>
            <a:pPr marL="800100" lvl="1" indent="-342900">
              <a:lnSpc>
                <a:spcPct val="150000"/>
              </a:lnSpc>
              <a:buFont typeface="+mj-lt"/>
              <a:buAutoNum type="arabicPeriod"/>
            </a:pPr>
            <a:r>
              <a:rPr lang="en-US" sz="13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sufficient assets to invest in and maintain the business</a:t>
            </a:r>
          </a:p>
        </p:txBody>
      </p:sp>
      <p:sp>
        <p:nvSpPr>
          <p:cNvPr id="10" name="Rectangle 9">
            <a:extLst>
              <a:ext uri="{FF2B5EF4-FFF2-40B4-BE49-F238E27FC236}">
                <a16:creationId xmlns:a16="http://schemas.microsoft.com/office/drawing/2014/main" id="{1FC5F0A9-E453-4FBC-9789-0415AE3A89A4}"/>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F774DB88-B58E-4D38-9B5D-05915C548505}"/>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07D04C7E-448C-4D12-95A6-DC4703585DEC}"/>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626379E-8040-4CA3-A0AB-72947CE89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2B31031B-B890-427C-B078-1E1BFD75EC86}"/>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Tree>
    <p:extLst>
      <p:ext uri="{BB962C8B-B14F-4D97-AF65-F5344CB8AC3E}">
        <p14:creationId xmlns:p14="http://schemas.microsoft.com/office/powerpoint/2010/main" val="4185885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1168" y="1458093"/>
            <a:ext cx="8686800" cy="5016758"/>
          </a:xfrm>
          <a:prstGeom prst="rect">
            <a:avLst/>
          </a:prstGeom>
          <a:noFill/>
          <a:effectLst>
            <a:glow rad="317500">
              <a:schemeClr val="accent1">
                <a:alpha val="30000"/>
              </a:schemeClr>
            </a:glow>
          </a:effectLst>
        </p:spPr>
        <p:txBody>
          <a:bodyPr wrap="square" numCol="1" rtlCol="0">
            <a:spAutoFit/>
          </a:bodyPr>
          <a:lstStyle/>
          <a:p>
            <a:r>
              <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Bahnschrift" panose="020B0502040204020203" pitchFamily="34" charset="0"/>
              </a:rPr>
              <a:t>FAQs</a:t>
            </a:r>
          </a:p>
          <a:p>
            <a:endParaRPr lang="en-US" sz="1600" b="1" dirty="0">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endParaRPr>
          </a:p>
          <a:p>
            <a:r>
              <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q) How much of the revenue is service based v. parts?</a:t>
            </a:r>
          </a:p>
          <a:p>
            <a:pPr lvl="1"/>
            <a:r>
              <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About 60% of revenue is for service and 40% is for parts. </a:t>
            </a:r>
          </a:p>
          <a:p>
            <a:endPar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endParaRPr>
          </a:p>
          <a:p>
            <a:r>
              <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q) How much of the revenue is repeat business?</a:t>
            </a:r>
          </a:p>
          <a:p>
            <a:pPr lvl="1"/>
            <a:r>
              <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About 65% of revenue is from repeat customers.  </a:t>
            </a:r>
          </a:p>
          <a:p>
            <a:endPar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endParaRPr>
          </a:p>
          <a:p>
            <a:r>
              <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q) How many jobs will each van do per day?</a:t>
            </a:r>
          </a:p>
          <a:p>
            <a:pPr lvl="1"/>
            <a:r>
              <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A typical locksmith will make 6-8 calls a day. Occasionally, we have jobs that will require  the tech to be there for a week!  </a:t>
            </a:r>
          </a:p>
          <a:p>
            <a:endPar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endParaRPr>
          </a:p>
          <a:p>
            <a:r>
              <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q) Is it hard to retain locksmiths?</a:t>
            </a:r>
          </a:p>
          <a:p>
            <a:pPr lvl="1"/>
            <a:r>
              <a:rPr lang="en-US" sz="1600" b="1"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30000"/>
                    </a:schemeClr>
                  </a:glow>
                  <a:outerShdw blurRad="38100" dist="38100" dir="2700000" algn="tl">
                    <a:srgbClr val="000000">
                      <a:alpha val="43137"/>
                    </a:srgbClr>
                  </a:outerShdw>
                </a:effectLst>
                <a:latin typeface="Roboto" pitchFamily="2" charset="0"/>
                <a:ea typeface="Roboto" pitchFamily="2" charset="0"/>
              </a:rPr>
              <a:t>We have very little turnover. Dennis has been with us 25 years, Mark has been here for 20, Gary has been 10 years, Chris has been here 5 and Jake started two years ago. We have a good system in place, and try very hard to keep the guys we train.</a:t>
            </a:r>
          </a:p>
          <a:p>
            <a:endParaRPr lang="en-US" sz="1600" b="1" dirty="0">
              <a:solidFill>
                <a:schemeClr val="bg1"/>
              </a:solidFill>
              <a:latin typeface="Roboto" pitchFamily="2" charset="0"/>
              <a:ea typeface="Roboto" pitchFamily="2" charset="0"/>
            </a:endParaRPr>
          </a:p>
          <a:p>
            <a:r>
              <a:rPr lang="en-US" sz="1600" b="1" dirty="0">
                <a:solidFill>
                  <a:schemeClr val="bg1"/>
                </a:solidFill>
                <a:latin typeface="Roboto" pitchFamily="2" charset="0"/>
                <a:ea typeface="Roboto" pitchFamily="2" charset="0"/>
              </a:rPr>
              <a:t> </a:t>
            </a:r>
          </a:p>
          <a:p>
            <a:endParaRPr lang="en-US" sz="1600" b="1" dirty="0"/>
          </a:p>
          <a:p>
            <a:endParaRPr lang="en-US" sz="1600" b="1" dirty="0"/>
          </a:p>
        </p:txBody>
      </p:sp>
      <p:sp>
        <p:nvSpPr>
          <p:cNvPr id="10" name="Rectangle 9">
            <a:extLst>
              <a:ext uri="{FF2B5EF4-FFF2-40B4-BE49-F238E27FC236}">
                <a16:creationId xmlns:a16="http://schemas.microsoft.com/office/drawing/2014/main" id="{BF697227-543D-4026-9C6F-11CB47641895}"/>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CCF8BAE4-F892-479B-A1EF-A44EA47B364B}"/>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81A330AC-A685-4632-9F78-B52BFC5C79F4}"/>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27A4AA54-AFC8-4515-AF89-8DB8FCFC8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19E80797-20A0-40A9-859E-492335486EA5}"/>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3" name="Picture 2">
            <a:extLst>
              <a:ext uri="{FF2B5EF4-FFF2-40B4-BE49-F238E27FC236}">
                <a16:creationId xmlns:a16="http://schemas.microsoft.com/office/drawing/2014/main" id="{CEA35274-C391-4CBC-81D3-4AD82AC50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0898" y="1524000"/>
            <a:ext cx="2667274" cy="2000456"/>
          </a:xfrm>
          <a:prstGeom prst="rect">
            <a:avLst/>
          </a:prstGeom>
        </p:spPr>
      </p:pic>
    </p:spTree>
    <p:extLst>
      <p:ext uri="{BB962C8B-B14F-4D97-AF65-F5344CB8AC3E}">
        <p14:creationId xmlns:p14="http://schemas.microsoft.com/office/powerpoint/2010/main" val="1003181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1168" y="1524000"/>
            <a:ext cx="8686800" cy="4278094"/>
          </a:xfrm>
          <a:prstGeom prst="rect">
            <a:avLst/>
          </a:prstGeom>
          <a:noFill/>
        </p:spPr>
        <p:txBody>
          <a:bodyPr wrap="square" numCol="1" rtlCol="0">
            <a:spAutoFit/>
          </a:bodyPr>
          <a:lstStyle/>
          <a:p>
            <a:r>
              <a:rPr lang="en-US" sz="1600" b="1" dirty="0">
                <a:solidFill>
                  <a:schemeClr val="bg1"/>
                </a:solidFill>
                <a:effectLst>
                  <a:glow rad="317500">
                    <a:schemeClr val="tx1">
                      <a:alpha val="25000"/>
                    </a:schemeClr>
                  </a:glow>
                  <a:outerShdw blurRad="38100" dist="38100" dir="2700000" algn="tl">
                    <a:srgbClr val="000000">
                      <a:alpha val="43137"/>
                    </a:srgbClr>
                  </a:outerShdw>
                </a:effectLst>
                <a:latin typeface="Bahnschrift" panose="020B0502040204020203" pitchFamily="34" charset="0"/>
              </a:rPr>
              <a:t>FAQs</a:t>
            </a:r>
          </a:p>
          <a:p>
            <a:endParaRPr lang="en-US" sz="1600" b="1" dirty="0">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r>
              <a:rPr lang="en-US" sz="1600"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q) Are there referral networks in the locksmith industry?</a:t>
            </a:r>
          </a:p>
          <a:p>
            <a:pPr lvl="1"/>
            <a:r>
              <a:rPr lang="en-US" sz="1600"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We made it a priority a long time ago to work closely with third party vendors. These vendors are calling on behalf of almost all of the popular stores and franchises. For example: Bank of America is not having branch managers call locksmiths. They put a call into a third party vendor called Locknet, who calls the appropriate company. By cultivating these third parties, we have developed very strong relationships. We will inform these companies about a new franchise opening and immediately start getting worked dispatched in the new territory.  We now work with 80 of these 3</a:t>
            </a:r>
            <a:r>
              <a:rPr lang="en-US" sz="1600" baseline="300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rd</a:t>
            </a:r>
            <a:r>
              <a:rPr lang="en-US" sz="16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 parties representing several hundred companies.</a:t>
            </a:r>
          </a:p>
          <a:p>
            <a:endParaRPr lang="en-US" sz="1600"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r>
              <a:rPr lang="en-US" sz="1600"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q) What are some of the other relationships to cultivate?</a:t>
            </a:r>
          </a:p>
          <a:p>
            <a:pPr lvl="1"/>
            <a:r>
              <a:rPr lang="en-US" sz="1600"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We work very closely with maintenance and property managers. Those two completely different roles, will call us multiple times in a week. If franchisees targets either of those two people, work will be guaranteed work for as long as they maintain the relationship.  </a:t>
            </a:r>
          </a:p>
          <a:p>
            <a:endParaRPr lang="en-US" sz="1600" b="1" dirty="0"/>
          </a:p>
        </p:txBody>
      </p:sp>
      <p:sp>
        <p:nvSpPr>
          <p:cNvPr id="10" name="Rectangle 9">
            <a:extLst>
              <a:ext uri="{FF2B5EF4-FFF2-40B4-BE49-F238E27FC236}">
                <a16:creationId xmlns:a16="http://schemas.microsoft.com/office/drawing/2014/main" id="{F85243E4-02F1-46EC-B124-83CE866ACE4A}"/>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FC03596-5B22-4FCB-B2B5-5D91CC6CF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5" name="TextBox 14">
            <a:extLst>
              <a:ext uri="{FF2B5EF4-FFF2-40B4-BE49-F238E27FC236}">
                <a16:creationId xmlns:a16="http://schemas.microsoft.com/office/drawing/2014/main" id="{73A13398-C403-40AF-B272-16351292E584}"/>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Tree>
    <p:extLst>
      <p:ext uri="{BB962C8B-B14F-4D97-AF65-F5344CB8AC3E}">
        <p14:creationId xmlns:p14="http://schemas.microsoft.com/office/powerpoint/2010/main" val="174030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28600" y="1490224"/>
            <a:ext cx="8686800" cy="4770537"/>
          </a:xfrm>
          <a:prstGeom prst="rect">
            <a:avLst/>
          </a:prstGeom>
          <a:noFill/>
        </p:spPr>
        <p:txBody>
          <a:bodyPr wrap="square" numCol="1" rtlCol="0">
            <a:spAutoFit/>
          </a:bodyPr>
          <a:lstStyle/>
          <a:p>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Bahnschrift" panose="020B0502040204020203" pitchFamily="34" charset="0"/>
              </a:rPr>
              <a:t>FAQs</a:t>
            </a:r>
          </a:p>
          <a:p>
            <a:endParaRPr lang="en-US" sz="1600" b="1" dirty="0">
              <a:effectLst>
                <a:glow rad="317500">
                  <a:schemeClr val="tx1">
                    <a:alpha val="20000"/>
                  </a:schemeClr>
                </a:glow>
                <a:outerShdw blurRad="38100" dist="38100" dir="2700000" algn="tl">
                  <a:srgbClr val="000000">
                    <a:alpha val="43137"/>
                  </a:srgbClr>
                </a:outerShdw>
              </a:effectLst>
            </a:endParaRPr>
          </a:p>
          <a:p>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q) How are locksmiths typically paid?</a:t>
            </a: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This will vary from region to region. Our locksmiths are paid hourly. The range is from $12 for a trainee to $30 for an experienced technician. They drive the locksmith vans to and from work, which is a popular benefit for the techs. We monitor them with GPS tracking, so they are not used for personal reasons. We also provide uniforms and cell phones.  As far as bonuses, they are based on gross sales per technician.  The highest grossing technician will usually receive a bonus of up $2,000 for being the lead tech. We also offer them 50% of the labor portion of any emergency service calls. We have technicians that love doing emergency calls. </a:t>
            </a:r>
          </a:p>
          <a:p>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 </a:t>
            </a:r>
          </a:p>
          <a:p>
            <a:endPar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q) What is the average revenue per job?</a:t>
            </a: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They do vary greatly, but a typical job would be $200 - $300.  There will be jobs that take 3 days and are priced out around $30,000 for card access systems and exit devices, closers, etc. </a:t>
            </a:r>
          </a:p>
          <a:p>
            <a:endParaRPr lang="en-US" sz="1600" b="1" dirty="0"/>
          </a:p>
          <a:p>
            <a:endParaRPr lang="en-US" sz="1600" b="1" dirty="0"/>
          </a:p>
        </p:txBody>
      </p:sp>
      <p:sp>
        <p:nvSpPr>
          <p:cNvPr id="10" name="Rectangle 9">
            <a:extLst>
              <a:ext uri="{FF2B5EF4-FFF2-40B4-BE49-F238E27FC236}">
                <a16:creationId xmlns:a16="http://schemas.microsoft.com/office/drawing/2014/main" id="{11AD15E4-4057-4C70-BA15-762139AFE7E8}"/>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71E370CA-4A46-4FAB-B19C-7DE5BB52F9B1}"/>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DA09C5D8-8FE2-4F51-8421-619D6997DB0B}"/>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F94E2E5B-40A0-4274-8849-F3521CF35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6C8313F1-AE3E-4244-A2D9-AE9CAF973D9C}"/>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Tree>
    <p:extLst>
      <p:ext uri="{BB962C8B-B14F-4D97-AF65-F5344CB8AC3E}">
        <p14:creationId xmlns:p14="http://schemas.microsoft.com/office/powerpoint/2010/main" val="173017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37744" y="1524000"/>
            <a:ext cx="8686800" cy="2308324"/>
          </a:xfrm>
          <a:prstGeom prst="rect">
            <a:avLst/>
          </a:prstGeom>
          <a:noFill/>
        </p:spPr>
        <p:txBody>
          <a:bodyPr wrap="square" numCol="1" rtlCol="0">
            <a:spAutoFit/>
          </a:bodyPr>
          <a:lstStyle/>
          <a:p>
            <a:r>
              <a:rPr lang="en-US" sz="1600" b="1" dirty="0">
                <a:solidFill>
                  <a:schemeClr val="bg1"/>
                </a:solidFill>
                <a:effectLst>
                  <a:glow rad="317500">
                    <a:schemeClr val="tx1">
                      <a:alpha val="25000"/>
                    </a:schemeClr>
                  </a:glow>
                  <a:outerShdw blurRad="38100" dist="38100" dir="2700000" algn="tl">
                    <a:srgbClr val="000000">
                      <a:alpha val="43137"/>
                    </a:srgbClr>
                  </a:outerShdw>
                </a:effectLst>
                <a:latin typeface="Bahnschrift" panose="020B0502040204020203" pitchFamily="34" charset="0"/>
              </a:rPr>
              <a:t>FAQs</a:t>
            </a:r>
          </a:p>
          <a:p>
            <a:endParaRPr lang="en-US" sz="1600" b="1" dirty="0">
              <a:effectLst>
                <a:glow rad="317500">
                  <a:schemeClr val="tx1">
                    <a:alpha val="25000"/>
                  </a:schemeClr>
                </a:glow>
                <a:outerShdw blurRad="38100" dist="38100" dir="2700000" algn="tl">
                  <a:srgbClr val="000000">
                    <a:alpha val="43137"/>
                  </a:srgbClr>
                </a:outerShdw>
              </a:effectLst>
            </a:endParaRPr>
          </a:p>
          <a:p>
            <a:r>
              <a:rPr lang="en-US" sz="1600"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q) For my Sales/marketing person, what would their compensation look like?</a:t>
            </a:r>
          </a:p>
          <a:p>
            <a:pPr lvl="1"/>
            <a:r>
              <a:rPr lang="en-US" sz="1600"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a) </a:t>
            </a:r>
            <a:r>
              <a:rPr lang="en-US" sz="16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This will vary from region to region and depend on what they are responsible for, but would typically be something like $50K salary with a bonus based on how much additional revenue they produced for the year.  Typically 5% -8% of revenue growth. </a:t>
            </a:r>
          </a:p>
          <a:p>
            <a:r>
              <a:rPr lang="en-US" sz="1600" b="1" dirty="0">
                <a:solidFill>
                  <a:schemeClr val="bg1"/>
                </a:solidFill>
                <a:effectLst>
                  <a:glow rad="317500">
                    <a:schemeClr val="tx1">
                      <a:alpha val="25000"/>
                    </a:schemeClr>
                  </a:glow>
                  <a:outerShdw blurRad="38100" dist="38100" dir="2700000" algn="tl">
                    <a:srgbClr val="000000">
                      <a:alpha val="43137"/>
                    </a:srgbClr>
                  </a:outerShdw>
                </a:effectLst>
              </a:rPr>
              <a:t> </a:t>
            </a:r>
            <a:endParaRPr lang="en-US" sz="1600" b="1" dirty="0">
              <a:solidFill>
                <a:schemeClr val="bg1"/>
              </a:solidFill>
            </a:endParaRPr>
          </a:p>
          <a:p>
            <a:endParaRPr lang="en-US" sz="1600" b="1" dirty="0">
              <a:solidFill>
                <a:schemeClr val="bg1"/>
              </a:solidFill>
            </a:endParaRPr>
          </a:p>
          <a:p>
            <a:endParaRPr lang="en-US" sz="1600" b="1" dirty="0"/>
          </a:p>
        </p:txBody>
      </p:sp>
      <p:sp>
        <p:nvSpPr>
          <p:cNvPr id="10" name="Rectangle 9">
            <a:extLst>
              <a:ext uri="{FF2B5EF4-FFF2-40B4-BE49-F238E27FC236}">
                <a16:creationId xmlns:a16="http://schemas.microsoft.com/office/drawing/2014/main" id="{21042AD3-259C-4A69-BF8A-3299A4B608F6}"/>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2EFF74F4-4A45-4B58-BB79-1EFC693AACC2}"/>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241DF1CB-A155-477C-9E82-9B06C7C74418}"/>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E8FC9C8-BE86-42B1-91CD-AEA8174301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01E09C16-BC1D-409B-8868-71F17025A0F6}"/>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3" name="Picture 2">
            <a:extLst>
              <a:ext uri="{FF2B5EF4-FFF2-40B4-BE49-F238E27FC236}">
                <a16:creationId xmlns:a16="http://schemas.microsoft.com/office/drawing/2014/main" id="{33FD2F4D-F7BE-43C8-AC9B-26AD26FAB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8795" y="3228677"/>
            <a:ext cx="3924697" cy="2943523"/>
          </a:xfrm>
          <a:prstGeom prst="rect">
            <a:avLst/>
          </a:prstGeom>
          <a:ln w="19050">
            <a:solidFill>
              <a:srgbClr val="FF0000"/>
            </a:solidFill>
          </a:ln>
          <a:effectLst>
            <a:softEdge rad="12700"/>
          </a:effectLst>
        </p:spPr>
      </p:pic>
    </p:spTree>
    <p:extLst>
      <p:ext uri="{BB962C8B-B14F-4D97-AF65-F5344CB8AC3E}">
        <p14:creationId xmlns:p14="http://schemas.microsoft.com/office/powerpoint/2010/main" val="223676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1168" y="1413063"/>
            <a:ext cx="8686800" cy="4031873"/>
          </a:xfrm>
          <a:prstGeom prst="rect">
            <a:avLst/>
          </a:prstGeom>
          <a:noFill/>
        </p:spPr>
        <p:txBody>
          <a:bodyPr wrap="square" numCol="1" rtlCol="0">
            <a:spAutoFit/>
          </a:bodyPr>
          <a:lstStyle/>
          <a:p>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Bahnschrift" panose="020B0502040204020203" pitchFamily="34" charset="0"/>
              </a:rPr>
              <a:t>Franchise Award Process</a:t>
            </a:r>
          </a:p>
          <a:p>
            <a:endParaRPr lang="en-US" sz="1600" b="1" dirty="0">
              <a:effectLst>
                <a:glow rad="317500">
                  <a:schemeClr val="tx1">
                    <a:alpha val="20000"/>
                  </a:schemeClr>
                </a:glow>
                <a:outerShdw blurRad="38100" dist="38100" dir="2700000" algn="tl">
                  <a:srgbClr val="000000">
                    <a:alpha val="43137"/>
                  </a:srgbClr>
                </a:outerShdw>
              </a:effectLst>
            </a:endParaRP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Bahnschrift" panose="020B0502040204020203" pitchFamily="34" charset="0"/>
              </a:rPr>
              <a:t>Step one</a:t>
            </a: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rPr>
              <a:t>	</a:t>
            </a:r>
            <a:r>
              <a:rPr lang="en-US" sz="14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Complete on-line application. Conduct introduction overview call. </a:t>
            </a:r>
            <a:endPar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a:p>
            <a:pPr lvl="1"/>
            <a:endParaRPr lang="en-US" sz="1600" b="1" dirty="0">
              <a:solidFill>
                <a:schemeClr val="bg1"/>
              </a:solidFill>
              <a:effectLst>
                <a:glow rad="317500">
                  <a:schemeClr val="tx1">
                    <a:alpha val="20000"/>
                  </a:schemeClr>
                </a:glow>
                <a:outerShdw blurRad="38100" dist="38100" dir="2700000" algn="tl">
                  <a:srgbClr val="000000">
                    <a:alpha val="43137"/>
                  </a:srgbClr>
                </a:outerShdw>
              </a:effectLst>
            </a:endParaRP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Bahnschrift" panose="020B0502040204020203" pitchFamily="34" charset="0"/>
              </a:rPr>
              <a:t>Step two</a:t>
            </a: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rPr>
              <a:t>	</a:t>
            </a:r>
            <a:r>
              <a:rPr lang="en-US" sz="14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Receive and review the franchise disclosure document.</a:t>
            </a:r>
          </a:p>
          <a:p>
            <a:pPr lvl="1"/>
            <a:endParaRPr lang="en-US" sz="1600" b="1" dirty="0">
              <a:solidFill>
                <a:schemeClr val="bg1"/>
              </a:solidFill>
              <a:effectLst>
                <a:glow rad="317500">
                  <a:schemeClr val="tx1">
                    <a:alpha val="20000"/>
                  </a:schemeClr>
                </a:glow>
                <a:outerShdw blurRad="38100" dist="38100" dir="2700000" algn="tl">
                  <a:srgbClr val="000000">
                    <a:alpha val="43137"/>
                  </a:srgbClr>
                </a:outerShdw>
              </a:effectLst>
            </a:endParaRP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Bahnschrift" panose="020B0502040204020203" pitchFamily="34" charset="0"/>
              </a:rPr>
              <a:t>Step three</a:t>
            </a: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rPr>
              <a:t>	</a:t>
            </a:r>
            <a:r>
              <a:rPr lang="en-US" sz="14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Attend validation calls with current franchisees.</a:t>
            </a:r>
            <a:br>
              <a:rPr lang="en-US" sz="1400" b="1"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br>
            <a:r>
              <a:rPr lang="en-US" sz="1600" b="1" dirty="0">
                <a:solidFill>
                  <a:schemeClr val="bg1"/>
                </a:solidFill>
                <a:effectLst>
                  <a:glow rad="317500">
                    <a:schemeClr val="tx1">
                      <a:alpha val="20000"/>
                    </a:schemeClr>
                  </a:glow>
                  <a:outerShdw blurRad="38100" dist="38100" dir="2700000" algn="tl">
                    <a:srgbClr val="000000">
                      <a:alpha val="43137"/>
                    </a:srgbClr>
                  </a:outerShdw>
                </a:effectLst>
              </a:rPr>
              <a:t> </a:t>
            </a: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Bahnschrift" panose="020B0502040204020203" pitchFamily="34" charset="0"/>
              </a:rPr>
              <a:t>Step four</a:t>
            </a: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rPr>
              <a:t>	</a:t>
            </a:r>
            <a:r>
              <a:rPr lang="en-US" sz="14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Schedule discovery day visit and territory mapping webinar.</a:t>
            </a:r>
          </a:p>
          <a:p>
            <a:pPr lvl="1"/>
            <a:endParaRPr lang="en-US" sz="1600" b="1" dirty="0">
              <a:solidFill>
                <a:schemeClr val="bg1"/>
              </a:solidFill>
              <a:effectLst>
                <a:glow rad="317500">
                  <a:schemeClr val="tx1">
                    <a:alpha val="20000"/>
                  </a:schemeClr>
                </a:glow>
                <a:outerShdw blurRad="38100" dist="38100" dir="2700000" algn="tl">
                  <a:srgbClr val="000000">
                    <a:alpha val="43137"/>
                  </a:srgbClr>
                </a:outerShdw>
              </a:effectLst>
            </a:endParaRP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latin typeface="Bahnschrift" panose="020B0502040204020203" pitchFamily="34" charset="0"/>
              </a:rPr>
              <a:t>Step five</a:t>
            </a:r>
          </a:p>
          <a:p>
            <a:pPr lvl="1"/>
            <a:r>
              <a:rPr lang="en-US" sz="1600" b="1" dirty="0">
                <a:solidFill>
                  <a:schemeClr val="bg1"/>
                </a:solidFill>
                <a:effectLst>
                  <a:glow rad="317500">
                    <a:schemeClr val="tx1">
                      <a:alpha val="20000"/>
                    </a:schemeClr>
                  </a:glow>
                  <a:outerShdw blurRad="38100" dist="38100" dir="2700000" algn="tl">
                    <a:srgbClr val="000000">
                      <a:alpha val="43137"/>
                    </a:srgbClr>
                  </a:outerShdw>
                </a:effectLst>
              </a:rPr>
              <a:t>	</a:t>
            </a:r>
            <a:r>
              <a:rPr lang="en-US" sz="14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rPr>
              <a:t>Receive franchise approval, begin business launch project.</a:t>
            </a:r>
            <a:endParaRPr lang="en-US" sz="1600" dirty="0">
              <a:solidFill>
                <a:schemeClr val="bg1"/>
              </a:solidFill>
              <a:effectLst>
                <a:glow rad="317500">
                  <a:schemeClr val="tx1">
                    <a:alpha val="20000"/>
                  </a:schemeClr>
                </a:glow>
                <a:outerShdw blurRad="38100" dist="38100" dir="2700000" algn="tl">
                  <a:srgbClr val="000000">
                    <a:alpha val="43137"/>
                  </a:srgbClr>
                </a:outerShdw>
              </a:effectLst>
              <a:latin typeface="Roboto" pitchFamily="2" charset="0"/>
              <a:ea typeface="Roboto" pitchFamily="2" charset="0"/>
            </a:endParaRPr>
          </a:p>
        </p:txBody>
      </p:sp>
      <p:sp>
        <p:nvSpPr>
          <p:cNvPr id="10" name="Rectangle 9">
            <a:extLst>
              <a:ext uri="{FF2B5EF4-FFF2-40B4-BE49-F238E27FC236}">
                <a16:creationId xmlns:a16="http://schemas.microsoft.com/office/drawing/2014/main" id="{7E477088-C31F-4842-98A9-1F275FBB9138}"/>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CBFE9B56-0E37-4791-8AFD-BAF1393A2F35}"/>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9D12305B-DF8B-4907-8981-7E77C3F7101F}"/>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5EF3322-FB57-44BD-A8AD-CDC57168E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4FA14A85-3D0A-4509-A454-12BBD3DDA927}"/>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3" name="Picture 2">
            <a:extLst>
              <a:ext uri="{FF2B5EF4-FFF2-40B4-BE49-F238E27FC236}">
                <a16:creationId xmlns:a16="http://schemas.microsoft.com/office/drawing/2014/main" id="{0209E935-8BC2-4165-B638-8483375AC7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035" y="1670349"/>
            <a:ext cx="2487510" cy="4328163"/>
          </a:xfrm>
          <a:prstGeom prst="rect">
            <a:avLst/>
          </a:prstGeom>
        </p:spPr>
      </p:pic>
    </p:spTree>
    <p:extLst>
      <p:ext uri="{BB962C8B-B14F-4D97-AF65-F5344CB8AC3E}">
        <p14:creationId xmlns:p14="http://schemas.microsoft.com/office/powerpoint/2010/main" val="2945664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E9F6E6-1F7E-4D18-B331-22DA80C10CDB}"/>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9" name="Rectangle 8"/>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7" name="TextBox 16"/>
          <p:cNvSpPr txBox="1"/>
          <p:nvPr/>
        </p:nvSpPr>
        <p:spPr>
          <a:xfrm>
            <a:off x="179832" y="1417319"/>
            <a:ext cx="7696200" cy="4247317"/>
          </a:xfrm>
          <a:prstGeom prst="rect">
            <a:avLst/>
          </a:prstGeom>
          <a:noFill/>
        </p:spPr>
        <p:txBody>
          <a:bodyPr wrap="square" rtlCol="0">
            <a:spAutoFit/>
          </a:bodyPr>
          <a:lstStyle/>
          <a:p>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If you are tired of looking at sandwich shops, cleaning services and senior care, this could be the one for </a:t>
            </a:r>
            <a:r>
              <a:rPr lang="en-US"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you!</a:t>
            </a:r>
          </a:p>
          <a:p>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r>
              <a:rPr lang="en-US" b="1" dirty="0">
                <a:solidFill>
                  <a:schemeClr val="bg1"/>
                </a:solidFill>
                <a:effectLst>
                  <a:glow rad="317500">
                    <a:schemeClr val="tx1">
                      <a:alpha val="25000"/>
                    </a:schemeClr>
                  </a:glow>
                  <a:outerShdw blurRad="38100" dist="38100" dir="2700000" algn="tl">
                    <a:srgbClr val="FF0000">
                      <a:alpha val="43000"/>
                    </a:srgbClr>
                  </a:outerShdw>
                </a:effectLst>
                <a:latin typeface="Roboto" pitchFamily="2" charset="0"/>
                <a:ea typeface="Roboto" pitchFamily="2" charset="0"/>
              </a:rPr>
              <a:t>The Flying Locksmiths (</a:t>
            </a:r>
            <a:r>
              <a:rPr lang="en-US" b="1" u="sng" dirty="0">
                <a:solidFill>
                  <a:schemeClr val="bg1"/>
                </a:solidFill>
                <a:effectLst>
                  <a:glow rad="317500">
                    <a:schemeClr val="tx1">
                      <a:alpha val="25000"/>
                    </a:schemeClr>
                  </a:glow>
                  <a:outerShdw blurRad="38100" dist="38100" dir="2700000" algn="tl">
                    <a:srgbClr val="FF0000">
                      <a:alpha val="43000"/>
                    </a:srgbClr>
                  </a:outerShdw>
                </a:effectLst>
                <a:latin typeface="Roboto" pitchFamily="2" charset="0"/>
                <a:ea typeface="Roboto" pitchFamily="2" charset="0"/>
              </a:rPr>
              <a:t>TFL</a:t>
            </a:r>
            <a:r>
              <a:rPr lang="en-US" b="1" dirty="0">
                <a:solidFill>
                  <a:schemeClr val="bg1"/>
                </a:solidFill>
                <a:effectLst>
                  <a:glow rad="317500">
                    <a:schemeClr val="tx1">
                      <a:alpha val="25000"/>
                    </a:schemeClr>
                  </a:glow>
                  <a:outerShdw blurRad="38100" dist="38100" dir="2700000" algn="tl">
                    <a:srgbClr val="FF0000">
                      <a:alpha val="43000"/>
                    </a:srgbClr>
                  </a:outerShdw>
                </a:effectLst>
                <a:latin typeface="Roboto" pitchFamily="2" charset="0"/>
                <a:ea typeface="Roboto" pitchFamily="2" charset="0"/>
              </a:rPr>
              <a:t>) </a:t>
            </a: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is a white collar business management franchise opportunity in an industry that has been fragmented for decades with “Mom &amp; Pop” operators.</a:t>
            </a:r>
          </a:p>
          <a:p>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We are seeking franchise partners looking to scale a business and manage a business, versus working in the field. </a:t>
            </a:r>
          </a:p>
          <a:p>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The mission of the company is simple: provide top of the line security products and services, utilizing the latest technologies, while staying true to family values.	</a:t>
            </a:r>
          </a:p>
          <a:p>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p:txBody>
      </p:sp>
      <p:sp>
        <p:nvSpPr>
          <p:cNvPr id="10" name="TextBox 9">
            <a:extLst>
              <a:ext uri="{FF2B5EF4-FFF2-40B4-BE49-F238E27FC236}">
                <a16:creationId xmlns:a16="http://schemas.microsoft.com/office/drawing/2014/main" id="{AA9F584C-E4CD-4AEF-97D8-0909B83B3FDB}"/>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
        <p:nvSpPr>
          <p:cNvPr id="15" name="TextBox 14">
            <a:extLst>
              <a:ext uri="{FF2B5EF4-FFF2-40B4-BE49-F238E27FC236}">
                <a16:creationId xmlns:a16="http://schemas.microsoft.com/office/drawing/2014/main" id="{A9FC639D-6642-43C1-8EC4-123AE402EAD2}"/>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Tree>
    <p:extLst>
      <p:ext uri="{BB962C8B-B14F-4D97-AF65-F5344CB8AC3E}">
        <p14:creationId xmlns:p14="http://schemas.microsoft.com/office/powerpoint/2010/main" val="398507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F69445-C009-4CD0-A459-DC1EBCDB00A3}"/>
              </a:ext>
            </a:extLst>
          </p:cNvPr>
          <p:cNvPicPr>
            <a:picLocks noChangeAspect="1"/>
          </p:cNvPicPr>
          <p:nvPr/>
        </p:nvPicPr>
        <p:blipFill>
          <a:blip r:embed="rId3"/>
          <a:stretch>
            <a:fillRect/>
          </a:stretch>
        </p:blipFill>
        <p:spPr>
          <a:xfrm>
            <a:off x="-9144" y="1179754"/>
            <a:ext cx="9144000" cy="5248079"/>
          </a:xfrm>
          <a:prstGeom prst="rect">
            <a:avLst/>
          </a:prstGeom>
        </p:spPr>
      </p:pic>
      <p:sp>
        <p:nvSpPr>
          <p:cNvPr id="17" name="TextBox 16"/>
          <p:cNvSpPr txBox="1"/>
          <p:nvPr/>
        </p:nvSpPr>
        <p:spPr>
          <a:xfrm>
            <a:off x="723900" y="1466112"/>
            <a:ext cx="7696200" cy="5355312"/>
          </a:xfrm>
          <a:prstGeom prst="rect">
            <a:avLst/>
          </a:prstGeom>
          <a:noFill/>
        </p:spPr>
        <p:txBody>
          <a:bodyPr wrap="square" rtlCol="0">
            <a:spAutoFit/>
          </a:bodyPr>
          <a:lstStyle/>
          <a:p>
            <a:pPr algn="ctr"/>
            <a:r>
              <a:rPr lang="en-US" b="1" cap="all"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PHYSICAL SECURITY SPECIALISTS.</a:t>
            </a:r>
          </a:p>
          <a:p>
            <a:pPr algn="ctr"/>
            <a:endParaRPr lang="en-US" b="1" cap="all"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endParaRPr>
          </a:p>
          <a:p>
            <a:pPr lvl="1"/>
            <a:r>
              <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The locksmith industry has drastically changed and </a:t>
            </a:r>
            <a:r>
              <a:rPr lang="en-US" b="1" dirty="0">
                <a:solidFill>
                  <a:schemeClr val="bg1"/>
                </a:solidFill>
                <a:effectLst>
                  <a:glow rad="317500">
                    <a:schemeClr val="tx1">
                      <a:alpha val="20000"/>
                    </a:schemeClr>
                  </a:glow>
                  <a:outerShdw blurRad="50800" dist="38100" dir="5400000" algn="t" rotWithShape="0">
                    <a:srgbClr val="FF0000">
                      <a:alpha val="80000"/>
                    </a:srgbClr>
                  </a:outerShdw>
                </a:effectLst>
                <a:latin typeface="Roboto" pitchFamily="2" charset="0"/>
                <a:ea typeface="Roboto" pitchFamily="2" charset="0"/>
              </a:rPr>
              <a:t>TFL</a:t>
            </a:r>
            <a:r>
              <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 is the catalyst for that change. By offering more than just standard locksmith services, putting an emphasis on unparalleled customer service and identifying, vetting, and installing the latest </a:t>
            </a:r>
            <a:r>
              <a:rPr lang="en-US" i="1"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high tech</a:t>
            </a:r>
            <a:r>
              <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 products – </a:t>
            </a:r>
            <a:r>
              <a:rPr lang="en-US" b="1" dirty="0">
                <a:solidFill>
                  <a:schemeClr val="bg1"/>
                </a:solidFill>
                <a:effectLst>
                  <a:glow rad="317500">
                    <a:schemeClr val="tx1">
                      <a:alpha val="20000"/>
                    </a:schemeClr>
                  </a:glow>
                  <a:outerShdw blurRad="50800" dist="38100" dir="5400000" algn="t" rotWithShape="0">
                    <a:srgbClr val="FF0000">
                      <a:alpha val="80000"/>
                    </a:srgbClr>
                  </a:outerShdw>
                </a:effectLst>
                <a:latin typeface="Roboto" pitchFamily="2" charset="0"/>
                <a:ea typeface="Roboto" pitchFamily="2" charset="0"/>
              </a:rPr>
              <a:t>TFL</a:t>
            </a:r>
            <a:r>
              <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 has created an unrivaled national service delivery platform.</a:t>
            </a:r>
          </a:p>
          <a:p>
            <a:pPr lvl="1"/>
            <a:endPar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endParaRPr>
          </a:p>
          <a:p>
            <a:pPr lvl="1"/>
            <a:r>
              <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We define ourselves as </a:t>
            </a:r>
            <a:r>
              <a:rPr lang="en-US" b="1"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Physical Security Specialists </a:t>
            </a:r>
            <a:r>
              <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because while we are extremely competent when it comes to rekeying your locks or installing door hardware, our teams will also implement full card access systems, with security cameras and complete a thorough security assessment of your home or buildings security, by adjusting door closures, exit devices and ensuring handicap operators are in compliance.</a:t>
            </a:r>
          </a:p>
          <a:p>
            <a:pPr lvl="1"/>
            <a:endPar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endParaRPr>
          </a:p>
          <a:p>
            <a:pPr algn="ctr"/>
            <a:r>
              <a:rPr lang="en-US" b="1" cap="all"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rPr>
              <a:t>IF IT’S ON THE DOOR, WE HANDLE IT.</a:t>
            </a:r>
          </a:p>
          <a:p>
            <a:endPar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endParaRPr>
          </a:p>
          <a:p>
            <a:endParaRPr lang="en-US" dirty="0">
              <a:solidFill>
                <a:schemeClr val="bg1"/>
              </a:solidFill>
              <a:effectLst>
                <a:glow rad="508000">
                  <a:schemeClr val="tx1">
                    <a:alpha val="34000"/>
                  </a:schemeClr>
                </a:glow>
                <a:outerShdw blurRad="38100" dist="38100" dir="2700000" algn="tl">
                  <a:srgbClr val="000000">
                    <a:alpha val="43137"/>
                  </a:srgbClr>
                </a:outerShdw>
              </a:effectLst>
              <a:latin typeface="Roboto" pitchFamily="2" charset="0"/>
              <a:ea typeface="Roboto" pitchFamily="2" charset="0"/>
            </a:endParaRPr>
          </a:p>
        </p:txBody>
      </p:sp>
      <p:sp>
        <p:nvSpPr>
          <p:cNvPr id="10" name="Rectangle 9">
            <a:extLst>
              <a:ext uri="{FF2B5EF4-FFF2-40B4-BE49-F238E27FC236}">
                <a16:creationId xmlns:a16="http://schemas.microsoft.com/office/drawing/2014/main" id="{ACB99D23-BC36-40D0-A3D3-E18C39A4DD8A}"/>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6D822A5E-E038-4990-BAD8-2271F74F8862}"/>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62D09CEA-C7EC-4DAB-9506-BEC42413A055}"/>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6D5B60EC-D3BD-49AE-BEA5-17178B8E56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92BC6085-EFE4-4283-81AC-1948694DF83C}"/>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Tree>
    <p:extLst>
      <p:ext uri="{BB962C8B-B14F-4D97-AF65-F5344CB8AC3E}">
        <p14:creationId xmlns:p14="http://schemas.microsoft.com/office/powerpoint/2010/main" val="1367596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1168" y="1447800"/>
            <a:ext cx="5894832" cy="4801314"/>
          </a:xfrm>
          <a:prstGeom prst="rect">
            <a:avLst/>
          </a:prstGeom>
          <a:noFill/>
        </p:spPr>
        <p:txBody>
          <a:bodyPr wrap="square" rtlCol="0">
            <a:spAutoFit/>
          </a:bodyPr>
          <a:lstStyle/>
          <a:p>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We have been in business in the challenging Boston market for over 70 years! </a:t>
            </a:r>
          </a:p>
          <a:p>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Years of locksmith experience and business education are two of the main components that create the framework of </a:t>
            </a:r>
            <a:r>
              <a:rPr lang="en-US" b="1" dirty="0">
                <a:solidFill>
                  <a:schemeClr val="bg1"/>
                </a:solidFill>
                <a:effectLst>
                  <a:glow rad="317500">
                    <a:schemeClr val="tx1">
                      <a:alpha val="25000"/>
                    </a:schemeClr>
                  </a:glow>
                  <a:outerShdw blurRad="38100" dist="38100" dir="2700000" algn="tl">
                    <a:srgbClr val="FF0000">
                      <a:alpha val="43000"/>
                    </a:srgbClr>
                  </a:outerShdw>
                </a:effectLst>
                <a:latin typeface="Roboto" pitchFamily="2" charset="0"/>
                <a:ea typeface="Roboto" pitchFamily="2" charset="0"/>
              </a:rPr>
              <a:t>The Flying Locksmiths </a:t>
            </a: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leadership team. </a:t>
            </a:r>
          </a:p>
          <a:p>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What started as a small business operated out of a Jeep with one key machine in 1946 has turned into the most respected Locksmith Services company in Boston, with annual revenues over $1,700,000. </a:t>
            </a:r>
          </a:p>
          <a:p>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There are now 3 generations of the family involved in every aspect of the operation.  The combination of generations has created a blend of old school ideals and new age tech, resulting in a mix that offers the newest products with a friendly neighborly smile. </a:t>
            </a:r>
          </a:p>
        </p:txBody>
      </p:sp>
      <p:sp>
        <p:nvSpPr>
          <p:cNvPr id="10" name="Rectangle 9">
            <a:extLst>
              <a:ext uri="{FF2B5EF4-FFF2-40B4-BE49-F238E27FC236}">
                <a16:creationId xmlns:a16="http://schemas.microsoft.com/office/drawing/2014/main" id="{422A22DD-7E00-4C9A-B419-3D9741E896BA}"/>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F5EDC815-A8AF-420E-A3C1-0542A4408E99}"/>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D64D8BBC-B9A8-4963-81D3-C8276527478C}"/>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63584C4D-37BF-47FD-BD96-0111E6008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C96A1513-C76D-4874-9FC5-61B0A659FB9E}"/>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3" name="Picture 2">
            <a:extLst>
              <a:ext uri="{FF2B5EF4-FFF2-40B4-BE49-F238E27FC236}">
                <a16:creationId xmlns:a16="http://schemas.microsoft.com/office/drawing/2014/main" id="{395B16B3-162C-402A-A911-D02EA75AE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3046" y="1730360"/>
            <a:ext cx="2702977" cy="2165888"/>
          </a:xfrm>
          <a:prstGeom prst="rect">
            <a:avLst/>
          </a:prstGeom>
          <a:ln w="19050">
            <a:solidFill>
              <a:srgbClr val="FF0000"/>
            </a:solidFill>
          </a:ln>
          <a:effectLst>
            <a:softEdge rad="12700"/>
          </a:effectLst>
        </p:spPr>
      </p:pic>
      <p:pic>
        <p:nvPicPr>
          <p:cNvPr id="7" name="Picture 6">
            <a:extLst>
              <a:ext uri="{FF2B5EF4-FFF2-40B4-BE49-F238E27FC236}">
                <a16:creationId xmlns:a16="http://schemas.microsoft.com/office/drawing/2014/main" id="{3C52817A-DEB0-483D-9407-81ECDF97E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7335" y="4052647"/>
            <a:ext cx="2712863" cy="2099652"/>
          </a:xfrm>
          <a:prstGeom prst="rect">
            <a:avLst/>
          </a:prstGeom>
          <a:ln w="19050">
            <a:solidFill>
              <a:srgbClr val="FF0000"/>
            </a:solidFill>
          </a:ln>
          <a:effectLst>
            <a:softEdge rad="12700"/>
          </a:effectLst>
        </p:spPr>
      </p:pic>
    </p:spTree>
    <p:extLst>
      <p:ext uri="{BB962C8B-B14F-4D97-AF65-F5344CB8AC3E}">
        <p14:creationId xmlns:p14="http://schemas.microsoft.com/office/powerpoint/2010/main" val="621285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1C920-FE22-4B02-A743-DF208C1C2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9072" y="1702523"/>
            <a:ext cx="3256263" cy="4341684"/>
          </a:xfrm>
          <a:prstGeom prst="rect">
            <a:avLst/>
          </a:prstGeom>
          <a:ln w="19050">
            <a:solidFill>
              <a:srgbClr val="FF0000"/>
            </a:solidFill>
          </a:ln>
          <a:effectLst>
            <a:outerShdw blurRad="50800" dist="38100" dir="8100000" algn="tr" rotWithShape="0">
              <a:prstClr val="black">
                <a:alpha val="40000"/>
              </a:prstClr>
            </a:outerShdw>
            <a:softEdge rad="12700"/>
          </a:effectLst>
        </p:spPr>
      </p:pic>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1168" y="1447800"/>
            <a:ext cx="5361432" cy="5047536"/>
          </a:xfrm>
          <a:prstGeom prst="rect">
            <a:avLst/>
          </a:prstGeom>
          <a:noFill/>
        </p:spPr>
        <p:txBody>
          <a:bodyPr wrap="square" rtlCol="0">
            <a:spAutoFit/>
          </a:bodyPr>
          <a:lstStyle/>
          <a:p>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We have accounts with some of the best known companies in the U.S.  There are hundreds of accounts in our program, here is just a </a:t>
            </a:r>
            <a:r>
              <a:rPr lang="en-US" u="sng"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small</a:t>
            </a: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 sample:</a:t>
            </a:r>
            <a:b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br>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marL="742950" lvl="1" indent="-285750">
              <a:buFont typeface="Arial" panose="020B0604020202020204" pitchFamily="34" charset="0"/>
              <a:buChar char="•"/>
            </a:pPr>
            <a:r>
              <a:rPr lang="en-US" sz="14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ADT, Forever21, American Eagle, BJs Brewhouse, </a:t>
            </a:r>
            <a:r>
              <a:rPr lang="en-US" sz="1400" dirty="0" err="1">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Cubesmart</a:t>
            </a:r>
            <a:r>
              <a:rPr lang="en-US" sz="14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 Costco, Hyatt Hotels, FedEx, Dunkin Donuts, Panda Express, Lowes, Simon Companies, Wal-Mart, TJ Maxx, McDonald’s, Red Robin, Bank of America, Gentle Dental, MetroPCS, Colliers International, KinderCare, Sunrise Senior Living and Bright Horizons.   </a:t>
            </a:r>
            <a:br>
              <a:rPr lang="en-US" sz="14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br>
            <a:endParaRPr lang="en-US" sz="14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marL="742950" lvl="1" indent="-285750">
              <a:buFont typeface="Arial" panose="020B0604020202020204" pitchFamily="34" charset="0"/>
              <a:buChar char="•"/>
            </a:pPr>
            <a:endParaRPr lang="en-US" sz="14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marL="742950" lvl="1" indent="-285750">
              <a:buFont typeface="Arial" panose="020B0604020202020204" pitchFamily="34" charset="0"/>
              <a:buChar char="•"/>
            </a:pPr>
            <a:r>
              <a:rPr lang="en-US" sz="14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90% of the revenue comes from work in the commercial sector!</a:t>
            </a:r>
          </a:p>
          <a:p>
            <a:pPr marL="742950" lvl="1" indent="-285750">
              <a:buFont typeface="Arial" panose="020B0604020202020204" pitchFamily="34" charset="0"/>
              <a:buChar char="•"/>
            </a:pPr>
            <a:endParaRPr lang="en-US" sz="14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marL="742950" lvl="1" indent="-285750">
              <a:buFont typeface="Arial" panose="020B0604020202020204" pitchFamily="34" charset="0"/>
              <a:buChar char="•"/>
            </a:pPr>
            <a:r>
              <a:rPr lang="en-US" sz="14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The Locksmith / Access Control market is over </a:t>
            </a:r>
            <a:r>
              <a:rPr lang="en-US" sz="1400" b="1"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$37 billion</a:t>
            </a:r>
            <a:r>
              <a:rPr lang="en-US" sz="1400"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 annually.</a:t>
            </a:r>
          </a:p>
          <a:p>
            <a:pPr lvl="1"/>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marL="742950" lvl="1" indent="-285750">
              <a:buFont typeface="Arial" panose="020B0604020202020204" pitchFamily="34" charset="0"/>
              <a:buChar char="•"/>
            </a:pPr>
            <a:endParaRPr lang="en-US" dirty="0">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p:txBody>
      </p:sp>
      <p:sp>
        <p:nvSpPr>
          <p:cNvPr id="10" name="Rectangle 9">
            <a:extLst>
              <a:ext uri="{FF2B5EF4-FFF2-40B4-BE49-F238E27FC236}">
                <a16:creationId xmlns:a16="http://schemas.microsoft.com/office/drawing/2014/main" id="{D8F4A7B3-9F82-4E2F-BAF9-2A356AE63190}"/>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DE1DFE97-D8D5-449E-A5C0-08E3C64DFB06}"/>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B5BCC0CF-1057-43B6-BE08-F9D6BC0F4C66}"/>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9C13538E-3171-4728-9192-3B5F60AB3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B11E6355-F5D8-40A9-BC94-6727632B672D}"/>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Tree>
    <p:extLst>
      <p:ext uri="{BB962C8B-B14F-4D97-AF65-F5344CB8AC3E}">
        <p14:creationId xmlns:p14="http://schemas.microsoft.com/office/powerpoint/2010/main" val="3809071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1168" y="1447800"/>
            <a:ext cx="8686800" cy="4247317"/>
          </a:xfrm>
          <a:prstGeom prst="rect">
            <a:avLst/>
          </a:prstGeom>
          <a:noFill/>
        </p:spPr>
        <p:txBody>
          <a:bodyPr wrap="square" rtlCol="0">
            <a:spAutoFit/>
          </a:bodyPr>
          <a:lstStyle/>
          <a:p>
            <a:r>
              <a:rPr lang="en-US" b="1" dirty="0">
                <a:solidFill>
                  <a:schemeClr val="bg1"/>
                </a:solidFill>
                <a:effectLst>
                  <a:glow rad="317500">
                    <a:schemeClr val="tx1">
                      <a:alpha val="20000"/>
                    </a:schemeClr>
                  </a:glow>
                  <a:outerShdw blurRad="50800" dist="50800" dir="5400000" algn="ctr" rotWithShape="0">
                    <a:schemeClr val="tx1"/>
                  </a:outerShdw>
                </a:effectLst>
                <a:latin typeface="Bahnschrift" panose="020B0502040204020203" pitchFamily="34" charset="0"/>
              </a:rPr>
              <a:t>Customer Testimonials</a:t>
            </a:r>
            <a:br>
              <a:rPr lang="en-US" dirty="0">
                <a:solidFill>
                  <a:schemeClr val="bg1"/>
                </a:solidFill>
                <a:effectLst>
                  <a:glow rad="317500">
                    <a:schemeClr val="tx1">
                      <a:alpha val="20000"/>
                    </a:schemeClr>
                  </a:glow>
                  <a:outerShdw blurRad="50800" dist="50800" dir="5400000" algn="ctr" rotWithShape="0">
                    <a:schemeClr val="tx1"/>
                  </a:outerShdw>
                </a:effectLst>
              </a:rPr>
            </a:br>
            <a:endParaRPr lang="en-US" dirty="0">
              <a:solidFill>
                <a:schemeClr val="bg1"/>
              </a:solidFill>
              <a:effectLst>
                <a:glow rad="317500">
                  <a:schemeClr val="tx1">
                    <a:alpha val="20000"/>
                  </a:schemeClr>
                </a:glow>
                <a:outerShdw blurRad="50800" dist="50800" dir="5400000" algn="ctr" rotWithShape="0">
                  <a:schemeClr val="tx1"/>
                </a:outerShdw>
              </a:effectLst>
            </a:endParaRPr>
          </a:p>
          <a:p>
            <a:pPr lvl="1" algn="ctr"/>
            <a:r>
              <a:rPr lang="en-US" i="1" dirty="0">
                <a:solidFill>
                  <a:schemeClr val="bg1"/>
                </a:solidFill>
                <a:effectLst>
                  <a:glow rad="317500">
                    <a:schemeClr val="tx1">
                      <a:alpha val="20000"/>
                    </a:schemeClr>
                  </a:glow>
                  <a:outerShdw blurRad="50800" dist="50800" dir="5400000" algn="ctr" rotWithShape="0">
                    <a:schemeClr val="tx1"/>
                  </a:outerShdw>
                </a:effectLst>
              </a:rPr>
              <a:t>“My company is highly regulated by the TSA and must be kept completely secure at all times. We utilize the expertise of </a:t>
            </a:r>
            <a:r>
              <a:rPr lang="en-US" b="1" dirty="0">
                <a:solidFill>
                  <a:schemeClr val="bg1"/>
                </a:solidFill>
                <a:effectLst>
                  <a:glow rad="317500">
                    <a:schemeClr val="tx1">
                      <a:alpha val="25000"/>
                    </a:schemeClr>
                  </a:glow>
                  <a:outerShdw blurRad="38100" dist="38100" dir="2700000" algn="tl">
                    <a:srgbClr val="FF0000">
                      <a:alpha val="43000"/>
                    </a:srgbClr>
                  </a:outerShdw>
                </a:effectLst>
                <a:latin typeface="Roboto" pitchFamily="2" charset="0"/>
                <a:ea typeface="Roboto" pitchFamily="2" charset="0"/>
              </a:rPr>
              <a:t>The Flying Locksmiths</a:t>
            </a:r>
            <a:r>
              <a:rPr lang="en-US" i="1" dirty="0">
                <a:solidFill>
                  <a:schemeClr val="bg1"/>
                </a:solidFill>
                <a:effectLst>
                  <a:glow rad="317500">
                    <a:schemeClr val="tx1">
                      <a:alpha val="20000"/>
                    </a:schemeClr>
                  </a:glow>
                  <a:outerShdw blurRad="50800" dist="50800" dir="5400000" algn="ctr" rotWithShape="0">
                    <a:schemeClr val="tx1"/>
                  </a:outerShdw>
                </a:effectLst>
              </a:rPr>
              <a:t> to establish our highly secured warehouse and distribution center. I would highly recommend them to anybody seeking a secure environment for their business or their home.”</a:t>
            </a:r>
            <a:br>
              <a:rPr lang="en-US" i="1" dirty="0">
                <a:solidFill>
                  <a:schemeClr val="bg1"/>
                </a:solidFill>
                <a:effectLst>
                  <a:glow rad="317500">
                    <a:schemeClr val="tx1">
                      <a:alpha val="20000"/>
                    </a:schemeClr>
                  </a:glow>
                  <a:outerShdw blurRad="50800" dist="50800" dir="5400000" algn="ctr" rotWithShape="0">
                    <a:schemeClr val="tx1"/>
                  </a:outerShdw>
                </a:effectLst>
              </a:rPr>
            </a:br>
            <a:r>
              <a:rPr lang="en-US" i="1" dirty="0">
                <a:solidFill>
                  <a:schemeClr val="accent2">
                    <a:lumMod val="50000"/>
                  </a:schemeClr>
                </a:solidFill>
                <a:effectLst>
                  <a:glow rad="317500">
                    <a:schemeClr val="tx1">
                      <a:alpha val="20000"/>
                    </a:schemeClr>
                  </a:glow>
                  <a:outerShdw blurRad="50800" dist="50800" dir="5400000" algn="ctr" rotWithShape="0">
                    <a:schemeClr val="tx1"/>
                  </a:outerShdw>
                </a:effectLst>
              </a:rPr>
              <a:t>~</a:t>
            </a:r>
          </a:p>
          <a:p>
            <a:pPr lvl="1" algn="ctr"/>
            <a:r>
              <a:rPr lang="en-US" i="1" dirty="0">
                <a:solidFill>
                  <a:schemeClr val="bg1"/>
                </a:solidFill>
                <a:effectLst>
                  <a:glow rad="317500">
                    <a:schemeClr val="tx1">
                      <a:alpha val="20000"/>
                    </a:schemeClr>
                  </a:glow>
                  <a:outerShdw blurRad="50800" dist="50800" dir="5400000" algn="ctr" rotWithShape="0">
                    <a:schemeClr val="tx1"/>
                  </a:outerShdw>
                </a:effectLst>
              </a:rPr>
              <a:t>“</a:t>
            </a:r>
            <a:r>
              <a:rPr lang="en-US" b="1" dirty="0">
                <a:solidFill>
                  <a:schemeClr val="bg1"/>
                </a:solidFill>
                <a:effectLst>
                  <a:glow rad="317500">
                    <a:schemeClr val="tx1">
                      <a:alpha val="25000"/>
                    </a:schemeClr>
                  </a:glow>
                  <a:outerShdw blurRad="38100" dist="38100" dir="2700000" algn="tl">
                    <a:srgbClr val="FF0000">
                      <a:alpha val="43000"/>
                    </a:srgbClr>
                  </a:outerShdw>
                </a:effectLst>
                <a:latin typeface="Roboto" pitchFamily="2" charset="0"/>
                <a:ea typeface="Roboto" pitchFamily="2" charset="0"/>
              </a:rPr>
              <a:t>The Flying Locksmiths </a:t>
            </a:r>
            <a:r>
              <a:rPr lang="en-US" i="1" dirty="0">
                <a:solidFill>
                  <a:schemeClr val="bg1"/>
                </a:solidFill>
                <a:effectLst>
                  <a:glow rad="317500">
                    <a:schemeClr val="tx1">
                      <a:alpha val="20000"/>
                    </a:schemeClr>
                  </a:glow>
                  <a:outerShdw blurRad="50800" dist="50800" dir="5400000" algn="ctr" rotWithShape="0">
                    <a:schemeClr val="tx1"/>
                  </a:outerShdw>
                </a:effectLst>
              </a:rPr>
              <a:t>installed the hardware for all the doors at my brother’s keeper when we built our new facility in 2002. We’re as satisfied with </a:t>
            </a:r>
          </a:p>
          <a:p>
            <a:pPr lvl="1" algn="ctr"/>
            <a:r>
              <a:rPr lang="en-US" b="1" dirty="0">
                <a:solidFill>
                  <a:schemeClr val="bg1"/>
                </a:solidFill>
                <a:effectLst>
                  <a:glow rad="317500">
                    <a:schemeClr val="tx1">
                      <a:alpha val="25000"/>
                    </a:schemeClr>
                  </a:glow>
                  <a:outerShdw blurRad="38100" dist="38100" dir="2700000" algn="tl">
                    <a:srgbClr val="FF0000">
                      <a:alpha val="43000"/>
                    </a:srgbClr>
                  </a:outerShdw>
                </a:effectLst>
                <a:latin typeface="Roboto" pitchFamily="2" charset="0"/>
                <a:ea typeface="Roboto" pitchFamily="2" charset="0"/>
              </a:rPr>
              <a:t>The Flying Locksmiths</a:t>
            </a:r>
            <a:r>
              <a:rPr lang="en-US" i="1" dirty="0">
                <a:solidFill>
                  <a:schemeClr val="bg1"/>
                </a:solidFill>
                <a:effectLst>
                  <a:glow rad="317500">
                    <a:schemeClr val="tx1">
                      <a:alpha val="20000"/>
                    </a:schemeClr>
                  </a:glow>
                  <a:outerShdw blurRad="50800" dist="50800" dir="5400000" algn="ctr" rotWithShape="0">
                    <a:schemeClr val="tx1"/>
                  </a:outerShdw>
                </a:effectLst>
              </a:rPr>
              <a:t>, as we were nine years ago. Thanks for a great job! “</a:t>
            </a:r>
            <a:br>
              <a:rPr lang="en-US" i="1" dirty="0">
                <a:solidFill>
                  <a:schemeClr val="bg1"/>
                </a:solidFill>
                <a:effectLst>
                  <a:glow rad="317500">
                    <a:schemeClr val="tx1">
                      <a:alpha val="20000"/>
                    </a:schemeClr>
                  </a:glow>
                  <a:outerShdw blurRad="50800" dist="50800" dir="5400000" algn="ctr" rotWithShape="0">
                    <a:schemeClr val="tx1"/>
                  </a:outerShdw>
                </a:effectLst>
              </a:rPr>
            </a:br>
            <a:r>
              <a:rPr lang="en-US" i="1" dirty="0">
                <a:solidFill>
                  <a:schemeClr val="accent2">
                    <a:lumMod val="50000"/>
                  </a:schemeClr>
                </a:solidFill>
                <a:effectLst>
                  <a:glow rad="317500">
                    <a:schemeClr val="tx1">
                      <a:alpha val="20000"/>
                    </a:schemeClr>
                  </a:glow>
                  <a:outerShdw blurRad="50800" dist="50800" dir="5400000" algn="ctr" rotWithShape="0">
                    <a:schemeClr val="tx1"/>
                  </a:outerShdw>
                </a:effectLst>
              </a:rPr>
              <a:t>~</a:t>
            </a:r>
          </a:p>
          <a:p>
            <a:pPr lvl="1" algn="ctr"/>
            <a:r>
              <a:rPr lang="en-US" i="1" dirty="0">
                <a:solidFill>
                  <a:schemeClr val="bg1"/>
                </a:solidFill>
                <a:effectLst>
                  <a:glow rad="317500">
                    <a:schemeClr val="tx1">
                      <a:alpha val="20000"/>
                    </a:schemeClr>
                  </a:glow>
                  <a:outerShdw blurRad="50800" dist="50800" dir="5400000" algn="ctr" rotWithShape="0">
                    <a:schemeClr val="tx1"/>
                  </a:outerShdw>
                </a:effectLst>
              </a:rPr>
              <a:t>“Incredibly courteous, trustworthy, and quick. I had to go twice to have automotive keys copied and programmed — and what would normally be a hassle was actually a fun experience. And their fees are very reasonable for locksmiths in Boston. In the future I'll go nowhere else. “</a:t>
            </a:r>
          </a:p>
        </p:txBody>
      </p:sp>
      <p:sp>
        <p:nvSpPr>
          <p:cNvPr id="10" name="Rectangle 9">
            <a:extLst>
              <a:ext uri="{FF2B5EF4-FFF2-40B4-BE49-F238E27FC236}">
                <a16:creationId xmlns:a16="http://schemas.microsoft.com/office/drawing/2014/main" id="{B8919128-E053-4718-BCF9-E8AAF022CB5B}"/>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AE5155DD-2582-4A50-B612-995C8830CCAC}"/>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5" name="Rectangle 14">
            <a:extLst>
              <a:ext uri="{FF2B5EF4-FFF2-40B4-BE49-F238E27FC236}">
                <a16:creationId xmlns:a16="http://schemas.microsoft.com/office/drawing/2014/main" id="{114939EA-1BA3-4EE7-9026-0FAC3DB8C939}"/>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8EDA51C-760A-4B6E-BA71-144804245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9BB193C8-7A44-4A12-95F0-98F94BED6E3E}"/>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spTree>
    <p:extLst>
      <p:ext uri="{BB962C8B-B14F-4D97-AF65-F5344CB8AC3E}">
        <p14:creationId xmlns:p14="http://schemas.microsoft.com/office/powerpoint/2010/main" val="3213529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3124200" y="1987392"/>
            <a:ext cx="2971800" cy="5032147"/>
          </a:xfrm>
          <a:prstGeom prst="rect">
            <a:avLst/>
          </a:prstGeom>
          <a:noFill/>
        </p:spPr>
        <p:txBody>
          <a:bodyPr wrap="square" numCol="1" rtlCol="0">
            <a:spAutoFit/>
          </a:bodyPr>
          <a:lstStyle/>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Card Access &amp; Keypads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Exit Devices / Crash Bars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Intercom Systems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CCTV/Security Cameras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High Security Keys &amp; Locks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Electric Strikes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Master Key Systems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Lock Rekeying</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House Keys</a:t>
            </a:r>
          </a:p>
          <a:p>
            <a:pPr>
              <a:lnSpc>
                <a:spcPct val="150000"/>
              </a:lnSpc>
            </a:pPr>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 </a:t>
            </a:r>
          </a:p>
        </p:txBody>
      </p:sp>
      <p:sp>
        <p:nvSpPr>
          <p:cNvPr id="2" name="TextBox 1"/>
          <p:cNvSpPr txBox="1"/>
          <p:nvPr/>
        </p:nvSpPr>
        <p:spPr>
          <a:xfrm>
            <a:off x="207264" y="1475755"/>
            <a:ext cx="5736336" cy="369332"/>
          </a:xfrm>
          <a:prstGeom prst="rect">
            <a:avLst/>
          </a:prstGeom>
          <a:noFill/>
        </p:spPr>
        <p:txBody>
          <a:bodyPr wrap="square" rtlCol="0">
            <a:spAutoFit/>
          </a:bodyPr>
          <a:lstStyle/>
          <a:p>
            <a:r>
              <a:rPr lang="en-US" b="1" dirty="0">
                <a:solidFill>
                  <a:schemeClr val="bg1"/>
                </a:solidFill>
                <a:effectLst>
                  <a:glow rad="317500">
                    <a:schemeClr val="tx1">
                      <a:alpha val="25000"/>
                    </a:schemeClr>
                  </a:glow>
                  <a:outerShdw blurRad="38100" dist="38100" dir="2700000" algn="tl">
                    <a:srgbClr val="000000">
                      <a:alpha val="43137"/>
                    </a:srgbClr>
                  </a:outerShdw>
                </a:effectLst>
                <a:latin typeface="Bahnschrift" panose="020B0502040204020203" pitchFamily="34" charset="0"/>
              </a:rPr>
              <a:t>Revenue From Multiple Products and Services</a:t>
            </a:r>
          </a:p>
        </p:txBody>
      </p:sp>
      <p:sp>
        <p:nvSpPr>
          <p:cNvPr id="11" name="TextBox 10"/>
          <p:cNvSpPr txBox="1"/>
          <p:nvPr/>
        </p:nvSpPr>
        <p:spPr>
          <a:xfrm>
            <a:off x="188976" y="1992892"/>
            <a:ext cx="2971800" cy="5447645"/>
          </a:xfrm>
          <a:prstGeom prst="rect">
            <a:avLst/>
          </a:prstGeom>
          <a:noFill/>
        </p:spPr>
        <p:txBody>
          <a:bodyPr wrap="square" numCol="1" rtlCol="0">
            <a:spAutoFit/>
          </a:bodyPr>
          <a:lstStyle/>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Deadbolts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Door Closers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Padlocks	</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File Cabinet Keys &amp; Locks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Security Vault Installation</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Chip Keys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Key by VIN</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Doors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Door Repairs and Hinges</a:t>
            </a: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Door Alarms</a:t>
            </a:r>
          </a:p>
          <a:p>
            <a:pPr>
              <a:lnSpc>
                <a:spcPct val="150000"/>
              </a:lnSpc>
            </a:pPr>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endPar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endParaRPr>
          </a:p>
          <a:p>
            <a:pPr>
              <a:lnSpc>
                <a:spcPct val="150000"/>
              </a:lnSpc>
            </a:pPr>
            <a:r>
              <a:rPr lang="en-US" dirty="0">
                <a:solidFill>
                  <a:schemeClr val="bg1"/>
                </a:solidFill>
                <a:effectLst>
                  <a:glow rad="317500">
                    <a:schemeClr val="tx1">
                      <a:alpha val="25000"/>
                    </a:schemeClr>
                  </a:glow>
                  <a:outerShdw blurRad="38100" dist="38100" dir="2700000" algn="tl">
                    <a:srgbClr val="000000">
                      <a:alpha val="43137"/>
                    </a:srgbClr>
                  </a:outerShdw>
                </a:effectLst>
                <a:latin typeface="Roboto" pitchFamily="2" charset="0"/>
                <a:ea typeface="Roboto" pitchFamily="2" charset="0"/>
              </a:rPr>
              <a:t> </a:t>
            </a:r>
          </a:p>
        </p:txBody>
      </p:sp>
      <p:sp>
        <p:nvSpPr>
          <p:cNvPr id="15" name="Rectangle 14">
            <a:extLst>
              <a:ext uri="{FF2B5EF4-FFF2-40B4-BE49-F238E27FC236}">
                <a16:creationId xmlns:a16="http://schemas.microsoft.com/office/drawing/2014/main" id="{E8E59A3E-0950-482C-863C-4DCBBB09733F}"/>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6" name="TextBox 15">
            <a:extLst>
              <a:ext uri="{FF2B5EF4-FFF2-40B4-BE49-F238E27FC236}">
                <a16:creationId xmlns:a16="http://schemas.microsoft.com/office/drawing/2014/main" id="{14F78531-327B-46ED-A743-EF6A75916BC2}"/>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8" name="Rectangle 17">
            <a:extLst>
              <a:ext uri="{FF2B5EF4-FFF2-40B4-BE49-F238E27FC236}">
                <a16:creationId xmlns:a16="http://schemas.microsoft.com/office/drawing/2014/main" id="{7D1AFC5A-5CB8-4A29-952C-67594FAE9EAD}"/>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9B25FFFF-4377-43B4-820B-B7C4634C1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20" name="TextBox 19">
            <a:extLst>
              <a:ext uri="{FF2B5EF4-FFF2-40B4-BE49-F238E27FC236}">
                <a16:creationId xmlns:a16="http://schemas.microsoft.com/office/drawing/2014/main" id="{518C80A7-87D2-4130-BCC9-83F72CF0A2D3}"/>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24" name="Picture 23">
            <a:extLst>
              <a:ext uri="{FF2B5EF4-FFF2-40B4-BE49-F238E27FC236}">
                <a16:creationId xmlns:a16="http://schemas.microsoft.com/office/drawing/2014/main" id="{6F0D6C80-9B16-484C-AE7C-3B400B6C818E}"/>
              </a:ext>
            </a:extLst>
          </p:cNvPr>
          <p:cNvPicPr>
            <a:picLocks noChangeAspect="1"/>
          </p:cNvPicPr>
          <p:nvPr/>
        </p:nvPicPr>
        <p:blipFill>
          <a:blip r:embed="rId4"/>
          <a:stretch>
            <a:fillRect/>
          </a:stretch>
        </p:blipFill>
        <p:spPr>
          <a:xfrm>
            <a:off x="6105456" y="1919718"/>
            <a:ext cx="2798158" cy="3714085"/>
          </a:xfrm>
          <a:prstGeom prst="rect">
            <a:avLst/>
          </a:prstGeom>
          <a:ln w="19050">
            <a:solidFill>
              <a:srgbClr val="FF0000"/>
            </a:solidFill>
          </a:ln>
          <a:effectLst>
            <a:outerShdw blurRad="50800" dist="38100" dir="5400000" algn="t" rotWithShape="0">
              <a:prstClr val="black">
                <a:alpha val="40000"/>
              </a:prstClr>
            </a:outerShdw>
            <a:softEdge rad="12700"/>
          </a:effectLst>
        </p:spPr>
      </p:pic>
    </p:spTree>
    <p:extLst>
      <p:ext uri="{BB962C8B-B14F-4D97-AF65-F5344CB8AC3E}">
        <p14:creationId xmlns:p14="http://schemas.microsoft.com/office/powerpoint/2010/main" val="3183023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9144000"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 name="Picture 2">
            <a:extLst>
              <a:ext uri="{FF2B5EF4-FFF2-40B4-BE49-F238E27FC236}">
                <a16:creationId xmlns:a16="http://schemas.microsoft.com/office/drawing/2014/main" id="{50E28FAD-61B9-455C-8AD2-CAD86C1307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621" y="1668363"/>
            <a:ext cx="3231990" cy="2423992"/>
          </a:xfrm>
          <a:prstGeom prst="rect">
            <a:avLst/>
          </a:prstGeom>
        </p:spPr>
      </p:pic>
      <p:sp>
        <p:nvSpPr>
          <p:cNvPr id="11" name="Rectangle 10">
            <a:extLst>
              <a:ext uri="{FF2B5EF4-FFF2-40B4-BE49-F238E27FC236}">
                <a16:creationId xmlns:a16="http://schemas.microsoft.com/office/drawing/2014/main" id="{37599A66-6097-4BDD-B453-C0EB81A9803B}"/>
              </a:ext>
            </a:extLst>
          </p:cNvPr>
          <p:cNvSpPr/>
          <p:nvPr/>
        </p:nvSpPr>
        <p:spPr>
          <a:xfrm>
            <a:off x="0" y="6400800"/>
            <a:ext cx="9144000" cy="45719"/>
          </a:xfrm>
          <a:prstGeom prst="rect">
            <a:avLst/>
          </a:prstGeom>
          <a:solidFill>
            <a:srgbClr val="FF0000"/>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5" name="TextBox 14">
            <a:extLst>
              <a:ext uri="{FF2B5EF4-FFF2-40B4-BE49-F238E27FC236}">
                <a16:creationId xmlns:a16="http://schemas.microsoft.com/office/drawing/2014/main" id="{ADD80161-3CC6-4EBA-AE34-4E0726E2C529}"/>
              </a:ext>
            </a:extLst>
          </p:cNvPr>
          <p:cNvSpPr txBox="1"/>
          <p:nvPr/>
        </p:nvSpPr>
        <p:spPr>
          <a:xfrm>
            <a:off x="3000706" y="6487340"/>
            <a:ext cx="6152438" cy="338554"/>
          </a:xfrm>
          <a:prstGeom prst="rect">
            <a:avLst/>
          </a:prstGeom>
          <a:noFill/>
        </p:spPr>
        <p:txBody>
          <a:bodyPr wrap="square" rtlCol="0">
            <a:spAutoFit/>
          </a:bodyPr>
          <a:lstStyle/>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TFL Franchise Systems, LLC ® 2020</a:t>
            </a:r>
          </a:p>
          <a:p>
            <a:pPr algn="r"/>
            <a:r>
              <a:rPr lang="en-US" sz="800" dirty="0">
                <a:solidFill>
                  <a:schemeClr val="bg1"/>
                </a:solidFill>
                <a:effectLst>
                  <a:glow rad="25400">
                    <a:schemeClr val="bg1">
                      <a:lumMod val="95000"/>
                      <a:alpha val="20000"/>
                    </a:schemeClr>
                  </a:glow>
                  <a:outerShdw blurRad="38100" dist="38100" dir="2700000" algn="tl">
                    <a:srgbClr val="000000">
                      <a:alpha val="43137"/>
                    </a:srgbClr>
                  </a:outerShdw>
                </a:effectLst>
                <a:latin typeface="Roboto" pitchFamily="2" charset="0"/>
                <a:ea typeface="Roboto" pitchFamily="2" charset="0"/>
              </a:rPr>
              <a:t>100 Grossman Drive Suite 305 Braintree, MA 02184</a:t>
            </a:r>
          </a:p>
        </p:txBody>
      </p:sp>
      <p:sp>
        <p:nvSpPr>
          <p:cNvPr id="16" name="Rectangle 15">
            <a:extLst>
              <a:ext uri="{FF2B5EF4-FFF2-40B4-BE49-F238E27FC236}">
                <a16:creationId xmlns:a16="http://schemas.microsoft.com/office/drawing/2014/main" id="{50950856-4253-4E79-87C3-833EB70F2795}"/>
              </a:ext>
            </a:extLst>
          </p:cNvPr>
          <p:cNvSpPr/>
          <p:nvPr/>
        </p:nvSpPr>
        <p:spPr>
          <a:xfrm>
            <a:off x="9144" y="921635"/>
            <a:ext cx="9144000" cy="317626"/>
          </a:xfrm>
          <a:prstGeom prst="rect">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C396E8F6-CE74-4459-BF7E-0DD79C807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535" y="15240"/>
            <a:ext cx="1630321" cy="1164514"/>
          </a:xfrm>
          <a:prstGeom prst="rect">
            <a:avLst/>
          </a:prstGeom>
          <a:effectLst>
            <a:glow rad="63500">
              <a:schemeClr val="tx1">
                <a:alpha val="25000"/>
              </a:schemeClr>
            </a:glow>
          </a:effectLst>
        </p:spPr>
      </p:pic>
      <p:sp>
        <p:nvSpPr>
          <p:cNvPr id="18" name="TextBox 17">
            <a:extLst>
              <a:ext uri="{FF2B5EF4-FFF2-40B4-BE49-F238E27FC236}">
                <a16:creationId xmlns:a16="http://schemas.microsoft.com/office/drawing/2014/main" id="{BE50D659-E969-4C01-A377-9F7A7B7B85FE}"/>
              </a:ext>
            </a:extLst>
          </p:cNvPr>
          <p:cNvSpPr txBox="1"/>
          <p:nvPr/>
        </p:nvSpPr>
        <p:spPr>
          <a:xfrm>
            <a:off x="201168" y="173504"/>
            <a:ext cx="6684886" cy="969496"/>
          </a:xfrm>
          <a:prstGeom prst="rect">
            <a:avLst/>
          </a:prstGeom>
          <a:noFill/>
        </p:spPr>
        <p:txBody>
          <a:bodyPr wrap="square" rtlCol="0">
            <a:spAutoFit/>
          </a:bodyPr>
          <a:lstStyle/>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PROVIDING QUALIFIED, TRUSTWORTHY NATIONWIDE</a:t>
            </a:r>
          </a:p>
          <a:p>
            <a:r>
              <a:rPr lang="en-US" sz="1900" b="1" cap="all" dirty="0">
                <a:solidFill>
                  <a:schemeClr val="bg1">
                    <a:lumMod val="95000"/>
                  </a:schemeClr>
                </a:solidFill>
                <a:effectLst>
                  <a:glow rad="317500">
                    <a:schemeClr val="tx1">
                      <a:alpha val="70000"/>
                    </a:schemeClr>
                  </a:glow>
                </a:effectLst>
                <a:latin typeface="Bahnschrift" panose="020B0502040204020203" pitchFamily="34" charset="0"/>
              </a:rPr>
              <a:t>COMMERCIAL &amp; RESIDENTIAL SECURITY SOLUTIONS</a:t>
            </a:r>
          </a:p>
          <a:p>
            <a:endParaRPr lang="en-US" sz="1900" dirty="0">
              <a:solidFill>
                <a:schemeClr val="bg1">
                  <a:lumMod val="95000"/>
                </a:schemeClr>
              </a:solidFill>
              <a:effectLst>
                <a:glow rad="317500">
                  <a:schemeClr val="tx1">
                    <a:alpha val="70000"/>
                  </a:schemeClr>
                </a:glow>
              </a:effectLst>
              <a:latin typeface="Bahnschrift" panose="020B0502040204020203" pitchFamily="34" charset="0"/>
            </a:endParaRPr>
          </a:p>
        </p:txBody>
      </p:sp>
      <p:pic>
        <p:nvPicPr>
          <p:cNvPr id="6" name="Picture 5">
            <a:extLst>
              <a:ext uri="{FF2B5EF4-FFF2-40B4-BE49-F238E27FC236}">
                <a16:creationId xmlns:a16="http://schemas.microsoft.com/office/drawing/2014/main" id="{14884ACB-86D5-472B-9B76-F748D001EB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603" y="3680149"/>
            <a:ext cx="1881200" cy="2508267"/>
          </a:xfrm>
          <a:prstGeom prst="rect">
            <a:avLst/>
          </a:prstGeom>
        </p:spPr>
      </p:pic>
      <p:pic>
        <p:nvPicPr>
          <p:cNvPr id="10" name="Picture 9">
            <a:extLst>
              <a:ext uri="{FF2B5EF4-FFF2-40B4-BE49-F238E27FC236}">
                <a16:creationId xmlns:a16="http://schemas.microsoft.com/office/drawing/2014/main" id="{96DB3B05-4D50-44FC-9CE9-8BCA00F3D1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1295400"/>
            <a:ext cx="3048012" cy="2286009"/>
          </a:xfrm>
          <a:prstGeom prst="rect">
            <a:avLst/>
          </a:prstGeom>
        </p:spPr>
      </p:pic>
      <p:pic>
        <p:nvPicPr>
          <p:cNvPr id="23" name="Picture 22">
            <a:extLst>
              <a:ext uri="{FF2B5EF4-FFF2-40B4-BE49-F238E27FC236}">
                <a16:creationId xmlns:a16="http://schemas.microsoft.com/office/drawing/2014/main" id="{7D68062E-F5C7-4861-B8FD-E455137C93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687" y="1976339"/>
            <a:ext cx="2387600" cy="3581400"/>
          </a:xfrm>
          <a:prstGeom prst="rect">
            <a:avLst/>
          </a:prstGeom>
        </p:spPr>
      </p:pic>
      <p:cxnSp>
        <p:nvCxnSpPr>
          <p:cNvPr id="25" name="Straight Connector 24">
            <a:extLst>
              <a:ext uri="{FF2B5EF4-FFF2-40B4-BE49-F238E27FC236}">
                <a16:creationId xmlns:a16="http://schemas.microsoft.com/office/drawing/2014/main" id="{6AC86090-1E3B-4A5E-BCD9-647EFBDB29DE}"/>
              </a:ext>
            </a:extLst>
          </p:cNvPr>
          <p:cNvCxnSpPr>
            <a:cxnSpLocks/>
          </p:cNvCxnSpPr>
          <p:nvPr/>
        </p:nvCxnSpPr>
        <p:spPr>
          <a:xfrm>
            <a:off x="152400" y="4114800"/>
            <a:ext cx="15222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7173B3B-A392-4458-AE6E-3A60D04130DB}"/>
              </a:ext>
            </a:extLst>
          </p:cNvPr>
          <p:cNvCxnSpPr>
            <a:cxnSpLocks/>
          </p:cNvCxnSpPr>
          <p:nvPr/>
        </p:nvCxnSpPr>
        <p:spPr>
          <a:xfrm flipH="1">
            <a:off x="3276600" y="1422377"/>
            <a:ext cx="0" cy="43477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AF0902F-99A3-40C4-A3C6-DACC52116FED}"/>
              </a:ext>
            </a:extLst>
          </p:cNvPr>
          <p:cNvCxnSpPr>
            <a:cxnSpLocks/>
          </p:cNvCxnSpPr>
          <p:nvPr/>
        </p:nvCxnSpPr>
        <p:spPr>
          <a:xfrm>
            <a:off x="1524000" y="3678713"/>
            <a:ext cx="17170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EDD7CD0-7494-466D-95F3-7C5E48D0F986}"/>
              </a:ext>
            </a:extLst>
          </p:cNvPr>
          <p:cNvCxnSpPr>
            <a:cxnSpLocks/>
          </p:cNvCxnSpPr>
          <p:nvPr/>
        </p:nvCxnSpPr>
        <p:spPr>
          <a:xfrm>
            <a:off x="3124200" y="1957995"/>
            <a:ext cx="2819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FC90A46-123B-4513-9C00-DA462E416357}"/>
              </a:ext>
            </a:extLst>
          </p:cNvPr>
          <p:cNvCxnSpPr>
            <a:cxnSpLocks/>
          </p:cNvCxnSpPr>
          <p:nvPr/>
        </p:nvCxnSpPr>
        <p:spPr>
          <a:xfrm flipV="1">
            <a:off x="1371600" y="5576083"/>
            <a:ext cx="43818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CDB31EE-697B-4F85-BB93-1E1E0B97DC47}"/>
              </a:ext>
            </a:extLst>
          </p:cNvPr>
          <p:cNvCxnSpPr>
            <a:cxnSpLocks/>
          </p:cNvCxnSpPr>
          <p:nvPr/>
        </p:nvCxnSpPr>
        <p:spPr>
          <a:xfrm flipV="1">
            <a:off x="5638800" y="3824050"/>
            <a:ext cx="34059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49140FA-631D-4A14-84B1-AD13042937ED}"/>
              </a:ext>
            </a:extLst>
          </p:cNvPr>
          <p:cNvCxnSpPr>
            <a:cxnSpLocks/>
          </p:cNvCxnSpPr>
          <p:nvPr/>
        </p:nvCxnSpPr>
        <p:spPr>
          <a:xfrm flipV="1">
            <a:off x="5625800" y="3593006"/>
            <a:ext cx="3278624" cy="44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B9BD0E2-AD78-467D-9E5C-7D4DFD4789DC}"/>
              </a:ext>
            </a:extLst>
          </p:cNvPr>
          <p:cNvCxnSpPr>
            <a:cxnSpLocks/>
          </p:cNvCxnSpPr>
          <p:nvPr/>
        </p:nvCxnSpPr>
        <p:spPr>
          <a:xfrm>
            <a:off x="5486400" y="1295400"/>
            <a:ext cx="0" cy="662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5572DDD-6575-4B97-AE06-DE03DB3011C4}"/>
              </a:ext>
            </a:extLst>
          </p:cNvPr>
          <p:cNvCxnSpPr>
            <a:cxnSpLocks/>
          </p:cNvCxnSpPr>
          <p:nvPr/>
        </p:nvCxnSpPr>
        <p:spPr>
          <a:xfrm>
            <a:off x="3534564" y="1569681"/>
            <a:ext cx="3145" cy="416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FF6E9CD-8D98-4B35-8EC1-D827CC5237BF}"/>
              </a:ext>
            </a:extLst>
          </p:cNvPr>
          <p:cNvCxnSpPr>
            <a:cxnSpLocks/>
          </p:cNvCxnSpPr>
          <p:nvPr/>
        </p:nvCxnSpPr>
        <p:spPr>
          <a:xfrm flipH="1">
            <a:off x="235433" y="1645919"/>
            <a:ext cx="33007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0F6857C-12C6-4691-8B31-806B46E65852}"/>
              </a:ext>
            </a:extLst>
          </p:cNvPr>
          <p:cNvCxnSpPr>
            <a:cxnSpLocks/>
          </p:cNvCxnSpPr>
          <p:nvPr/>
        </p:nvCxnSpPr>
        <p:spPr>
          <a:xfrm flipV="1">
            <a:off x="5331976" y="1280083"/>
            <a:ext cx="32786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AFD9EC2-0826-4032-AE2E-ED611AE50C28}"/>
              </a:ext>
            </a:extLst>
          </p:cNvPr>
          <p:cNvCxnSpPr>
            <a:cxnSpLocks/>
          </p:cNvCxnSpPr>
          <p:nvPr/>
        </p:nvCxnSpPr>
        <p:spPr>
          <a:xfrm flipV="1">
            <a:off x="5600391" y="6296175"/>
            <a:ext cx="3348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9EFDEEE-2504-4DF3-8CCC-D4374383C3E9}"/>
              </a:ext>
            </a:extLst>
          </p:cNvPr>
          <p:cNvCxnSpPr>
            <a:cxnSpLocks/>
          </p:cNvCxnSpPr>
          <p:nvPr/>
        </p:nvCxnSpPr>
        <p:spPr>
          <a:xfrm>
            <a:off x="1600200" y="6188416"/>
            <a:ext cx="1962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F9534BA-5687-43F5-A243-09F98061A66F}"/>
              </a:ext>
            </a:extLst>
          </p:cNvPr>
          <p:cNvCxnSpPr>
            <a:cxnSpLocks/>
          </p:cNvCxnSpPr>
          <p:nvPr/>
        </p:nvCxnSpPr>
        <p:spPr>
          <a:xfrm flipH="1">
            <a:off x="3555803" y="5598560"/>
            <a:ext cx="9493" cy="7014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666266ED-6C2C-46E3-85EC-A808659D7D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1496" y="3828547"/>
            <a:ext cx="3266239" cy="2449679"/>
          </a:xfrm>
          <a:prstGeom prst="rect">
            <a:avLst/>
          </a:prstGeom>
        </p:spPr>
      </p:pic>
      <p:cxnSp>
        <p:nvCxnSpPr>
          <p:cNvPr id="38" name="Straight Connector 37">
            <a:extLst>
              <a:ext uri="{FF2B5EF4-FFF2-40B4-BE49-F238E27FC236}">
                <a16:creationId xmlns:a16="http://schemas.microsoft.com/office/drawing/2014/main" id="{731E13E6-88A4-4450-88C7-1BB78B1F5E91}"/>
              </a:ext>
            </a:extLst>
          </p:cNvPr>
          <p:cNvCxnSpPr>
            <a:cxnSpLocks/>
          </p:cNvCxnSpPr>
          <p:nvPr/>
        </p:nvCxnSpPr>
        <p:spPr>
          <a:xfrm flipH="1">
            <a:off x="5638800" y="1905000"/>
            <a:ext cx="0" cy="4388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910144"/>
      </p:ext>
    </p:extLst>
  </p:cSld>
  <p:clrMapOvr>
    <a:masterClrMapping/>
  </p:clrMapOvr>
</p:sld>
</file>

<file path=ppt/theme/theme1.xml><?xml version="1.0" encoding="utf-8"?>
<a:theme xmlns:a="http://schemas.openxmlformats.org/drawingml/2006/main" name="Moto Sh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1238</TotalTime>
  <Words>2751</Words>
  <Application>Microsoft Office PowerPoint</Application>
  <PresentationFormat>On-screen Show (4:3)</PresentationFormat>
  <Paragraphs>324</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Bahnschrift</vt:lpstr>
      <vt:lpstr>Bahnschrift SemiBold SemiConden</vt:lpstr>
      <vt:lpstr>Calibri</vt:lpstr>
      <vt:lpstr>Franklin Gothic Medium Cond</vt:lpstr>
      <vt:lpstr>Roboto</vt:lpstr>
      <vt:lpstr>Moto Shop</vt:lpstr>
      <vt:lpstr>Franchise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Franchise Introduction</dc:title>
  <dc:creator>Geoff Batchelder</dc:creator>
  <cp:lastModifiedBy>Geoff Batchelder</cp:lastModifiedBy>
  <cp:revision>163</cp:revision>
  <dcterms:created xsi:type="dcterms:W3CDTF">2013-08-14T21:32:58Z</dcterms:created>
  <dcterms:modified xsi:type="dcterms:W3CDTF">2020-10-06T14:37:13Z</dcterms:modified>
</cp:coreProperties>
</file>